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BF5"/>
    <a:srgbClr val="DEEBF7"/>
    <a:srgbClr val="3F58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96E551-E0FA-95E9-67A1-15934862752C}" v="8" dt="2024-12-02T10:54:04.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525C75-EE7F-51B9-A241-5BBB74C73AE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23E84E5-AD4C-1883-E648-9EEDCAFC44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FB93D0D-D565-5A70-CC92-BDCB44AA7BC5}"/>
              </a:ext>
            </a:extLst>
          </p:cNvPr>
          <p:cNvSpPr>
            <a:spLocks noGrp="1"/>
          </p:cNvSpPr>
          <p:nvPr>
            <p:ph type="dt" sz="half" idx="10"/>
          </p:nvPr>
        </p:nvSpPr>
        <p:spPr/>
        <p:txBody>
          <a:bodyPr/>
          <a:lstStyle/>
          <a:p>
            <a:fld id="{7E396FB3-207A-4675-8847-9992F9D6E73A}"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B0721582-964E-45D6-1DBA-012C2C438AB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1571E5D-51A2-FDC7-03D1-18D703C9148A}"/>
              </a:ext>
            </a:extLst>
          </p:cNvPr>
          <p:cNvSpPr>
            <a:spLocks noGrp="1"/>
          </p:cNvSpPr>
          <p:nvPr>
            <p:ph type="sldNum" sz="quarter" idx="12"/>
          </p:nvPr>
        </p:nvSpPr>
        <p:spPr/>
        <p:txBody>
          <a:bodyPr/>
          <a:lstStyle/>
          <a:p>
            <a:fld id="{A7F4F133-37A8-4EAB-95B8-251E4D019758}" type="slidenum">
              <a:rPr lang="fr-FR" smtClean="0"/>
              <a:t>‹N°›</a:t>
            </a:fld>
            <a:endParaRPr lang="fr-FR"/>
          </a:p>
        </p:txBody>
      </p:sp>
    </p:spTree>
    <p:extLst>
      <p:ext uri="{BB962C8B-B14F-4D97-AF65-F5344CB8AC3E}">
        <p14:creationId xmlns:p14="http://schemas.microsoft.com/office/powerpoint/2010/main" val="2761543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2277D6-6024-8102-4AAE-07B07B7CBB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AD8EBEF-698B-489A-8A54-29E1E279AE6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535762-7AFB-002C-F46F-2688C465F0E4}"/>
              </a:ext>
            </a:extLst>
          </p:cNvPr>
          <p:cNvSpPr>
            <a:spLocks noGrp="1"/>
          </p:cNvSpPr>
          <p:nvPr>
            <p:ph type="dt" sz="half" idx="10"/>
          </p:nvPr>
        </p:nvSpPr>
        <p:spPr/>
        <p:txBody>
          <a:bodyPr/>
          <a:lstStyle/>
          <a:p>
            <a:fld id="{7E396FB3-207A-4675-8847-9992F9D6E73A}"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26222612-9023-F027-2DDA-4632CF6674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DBF56F-08B9-0CEC-5E43-713B0C995F8C}"/>
              </a:ext>
            </a:extLst>
          </p:cNvPr>
          <p:cNvSpPr>
            <a:spLocks noGrp="1"/>
          </p:cNvSpPr>
          <p:nvPr>
            <p:ph type="sldNum" sz="quarter" idx="12"/>
          </p:nvPr>
        </p:nvSpPr>
        <p:spPr/>
        <p:txBody>
          <a:bodyPr/>
          <a:lstStyle/>
          <a:p>
            <a:fld id="{A7F4F133-37A8-4EAB-95B8-251E4D019758}" type="slidenum">
              <a:rPr lang="fr-FR" smtClean="0"/>
              <a:t>‹N°›</a:t>
            </a:fld>
            <a:endParaRPr lang="fr-FR"/>
          </a:p>
        </p:txBody>
      </p:sp>
    </p:spTree>
    <p:extLst>
      <p:ext uri="{BB962C8B-B14F-4D97-AF65-F5344CB8AC3E}">
        <p14:creationId xmlns:p14="http://schemas.microsoft.com/office/powerpoint/2010/main" val="38100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E329BFD-8615-0096-2DB8-C04B871322A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A67BD1A-A8BA-3FBA-AA36-DBDE9E1A13A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6B4C24-D15D-829B-7CE2-F04BB4A0549D}"/>
              </a:ext>
            </a:extLst>
          </p:cNvPr>
          <p:cNvSpPr>
            <a:spLocks noGrp="1"/>
          </p:cNvSpPr>
          <p:nvPr>
            <p:ph type="dt" sz="half" idx="10"/>
          </p:nvPr>
        </p:nvSpPr>
        <p:spPr/>
        <p:txBody>
          <a:bodyPr/>
          <a:lstStyle/>
          <a:p>
            <a:fld id="{7E396FB3-207A-4675-8847-9992F9D6E73A}"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D6562271-1143-3674-5833-9955CE8734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4DBC62-340F-7002-97A1-22F6118FD3C4}"/>
              </a:ext>
            </a:extLst>
          </p:cNvPr>
          <p:cNvSpPr>
            <a:spLocks noGrp="1"/>
          </p:cNvSpPr>
          <p:nvPr>
            <p:ph type="sldNum" sz="quarter" idx="12"/>
          </p:nvPr>
        </p:nvSpPr>
        <p:spPr/>
        <p:txBody>
          <a:bodyPr/>
          <a:lstStyle/>
          <a:p>
            <a:fld id="{A7F4F133-37A8-4EAB-95B8-251E4D019758}" type="slidenum">
              <a:rPr lang="fr-FR" smtClean="0"/>
              <a:t>‹N°›</a:t>
            </a:fld>
            <a:endParaRPr lang="fr-FR"/>
          </a:p>
        </p:txBody>
      </p:sp>
    </p:spTree>
    <p:extLst>
      <p:ext uri="{BB962C8B-B14F-4D97-AF65-F5344CB8AC3E}">
        <p14:creationId xmlns:p14="http://schemas.microsoft.com/office/powerpoint/2010/main" val="406885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513F2C-F768-AC0C-D948-CD150A51B4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CA76146-3C36-94EC-B63C-D49B419B4CB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01BC2E-A4EE-4327-5F59-CEA0380FAF23}"/>
              </a:ext>
            </a:extLst>
          </p:cNvPr>
          <p:cNvSpPr>
            <a:spLocks noGrp="1"/>
          </p:cNvSpPr>
          <p:nvPr>
            <p:ph type="dt" sz="half" idx="10"/>
          </p:nvPr>
        </p:nvSpPr>
        <p:spPr/>
        <p:txBody>
          <a:bodyPr/>
          <a:lstStyle/>
          <a:p>
            <a:fld id="{7E396FB3-207A-4675-8847-9992F9D6E73A}"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BAD36DD3-3887-E8A9-3216-F0568D7DEF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7B7CDB-BB1F-9D41-B398-FBC889BB1927}"/>
              </a:ext>
            </a:extLst>
          </p:cNvPr>
          <p:cNvSpPr>
            <a:spLocks noGrp="1"/>
          </p:cNvSpPr>
          <p:nvPr>
            <p:ph type="sldNum" sz="quarter" idx="12"/>
          </p:nvPr>
        </p:nvSpPr>
        <p:spPr/>
        <p:txBody>
          <a:bodyPr/>
          <a:lstStyle/>
          <a:p>
            <a:fld id="{A7F4F133-37A8-4EAB-95B8-251E4D019758}" type="slidenum">
              <a:rPr lang="fr-FR" smtClean="0"/>
              <a:t>‹N°›</a:t>
            </a:fld>
            <a:endParaRPr lang="fr-FR"/>
          </a:p>
        </p:txBody>
      </p:sp>
    </p:spTree>
    <p:extLst>
      <p:ext uri="{BB962C8B-B14F-4D97-AF65-F5344CB8AC3E}">
        <p14:creationId xmlns:p14="http://schemas.microsoft.com/office/powerpoint/2010/main" val="376339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590AC7-92E1-976B-1A38-1DF72106F87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A64F894-55E6-D744-04EC-E0ABDF4D25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8914A86-BDD7-708A-A643-00D18EF4F629}"/>
              </a:ext>
            </a:extLst>
          </p:cNvPr>
          <p:cNvSpPr>
            <a:spLocks noGrp="1"/>
          </p:cNvSpPr>
          <p:nvPr>
            <p:ph type="dt" sz="half" idx="10"/>
          </p:nvPr>
        </p:nvSpPr>
        <p:spPr/>
        <p:txBody>
          <a:bodyPr/>
          <a:lstStyle/>
          <a:p>
            <a:fld id="{7E396FB3-207A-4675-8847-9992F9D6E73A}"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FD19F8D7-7971-1E53-A345-E7E0A57F65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C5E990-EB8C-BCAD-EE6E-E8C70ED6F0E4}"/>
              </a:ext>
            </a:extLst>
          </p:cNvPr>
          <p:cNvSpPr>
            <a:spLocks noGrp="1"/>
          </p:cNvSpPr>
          <p:nvPr>
            <p:ph type="sldNum" sz="quarter" idx="12"/>
          </p:nvPr>
        </p:nvSpPr>
        <p:spPr/>
        <p:txBody>
          <a:bodyPr/>
          <a:lstStyle/>
          <a:p>
            <a:fld id="{A7F4F133-37A8-4EAB-95B8-251E4D019758}" type="slidenum">
              <a:rPr lang="fr-FR" smtClean="0"/>
              <a:t>‹N°›</a:t>
            </a:fld>
            <a:endParaRPr lang="fr-FR"/>
          </a:p>
        </p:txBody>
      </p:sp>
    </p:spTree>
    <p:extLst>
      <p:ext uri="{BB962C8B-B14F-4D97-AF65-F5344CB8AC3E}">
        <p14:creationId xmlns:p14="http://schemas.microsoft.com/office/powerpoint/2010/main" val="2091854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00A0B3-2AA9-8822-EE18-54386D566D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14DBB5A-884C-9CCC-B2DF-B3C0CA8CD7C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98AF9E1-7287-6E6E-5740-166A571972B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1117304-4F40-DB13-0B7F-C6663AB25123}"/>
              </a:ext>
            </a:extLst>
          </p:cNvPr>
          <p:cNvSpPr>
            <a:spLocks noGrp="1"/>
          </p:cNvSpPr>
          <p:nvPr>
            <p:ph type="dt" sz="half" idx="10"/>
          </p:nvPr>
        </p:nvSpPr>
        <p:spPr/>
        <p:txBody>
          <a:bodyPr/>
          <a:lstStyle/>
          <a:p>
            <a:fld id="{7E396FB3-207A-4675-8847-9992F9D6E73A}" type="datetimeFigureOut">
              <a:rPr lang="fr-FR" smtClean="0"/>
              <a:t>13/01/2025</a:t>
            </a:fld>
            <a:endParaRPr lang="fr-FR"/>
          </a:p>
        </p:txBody>
      </p:sp>
      <p:sp>
        <p:nvSpPr>
          <p:cNvPr id="6" name="Espace réservé du pied de page 5">
            <a:extLst>
              <a:ext uri="{FF2B5EF4-FFF2-40B4-BE49-F238E27FC236}">
                <a16:creationId xmlns:a16="http://schemas.microsoft.com/office/drawing/2014/main" id="{A99DAC98-A881-F200-FCCD-3963CDE490C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F0EFE6-6751-94E5-CC94-F9B742131997}"/>
              </a:ext>
            </a:extLst>
          </p:cNvPr>
          <p:cNvSpPr>
            <a:spLocks noGrp="1"/>
          </p:cNvSpPr>
          <p:nvPr>
            <p:ph type="sldNum" sz="quarter" idx="12"/>
          </p:nvPr>
        </p:nvSpPr>
        <p:spPr/>
        <p:txBody>
          <a:bodyPr/>
          <a:lstStyle/>
          <a:p>
            <a:fld id="{A7F4F133-37A8-4EAB-95B8-251E4D019758}" type="slidenum">
              <a:rPr lang="fr-FR" smtClean="0"/>
              <a:t>‹N°›</a:t>
            </a:fld>
            <a:endParaRPr lang="fr-FR"/>
          </a:p>
        </p:txBody>
      </p:sp>
    </p:spTree>
    <p:extLst>
      <p:ext uri="{BB962C8B-B14F-4D97-AF65-F5344CB8AC3E}">
        <p14:creationId xmlns:p14="http://schemas.microsoft.com/office/powerpoint/2010/main" val="256114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176480-ECF4-61AD-7CB0-CB6E428AB87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05D2D25-7DEA-58A2-A24D-9629AA0A45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A560395-4DD9-1937-4D09-C6B8A770445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7D58A8F-EDA8-3A78-5B14-683E0F9B3E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16AD99-B872-E10C-1EBF-AACB66A267D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0EACDD5-AC61-6195-822F-D58864338F78}"/>
              </a:ext>
            </a:extLst>
          </p:cNvPr>
          <p:cNvSpPr>
            <a:spLocks noGrp="1"/>
          </p:cNvSpPr>
          <p:nvPr>
            <p:ph type="dt" sz="half" idx="10"/>
          </p:nvPr>
        </p:nvSpPr>
        <p:spPr/>
        <p:txBody>
          <a:bodyPr/>
          <a:lstStyle/>
          <a:p>
            <a:fld id="{7E396FB3-207A-4675-8847-9992F9D6E73A}" type="datetimeFigureOut">
              <a:rPr lang="fr-FR" smtClean="0"/>
              <a:t>13/01/2025</a:t>
            </a:fld>
            <a:endParaRPr lang="fr-FR"/>
          </a:p>
        </p:txBody>
      </p:sp>
      <p:sp>
        <p:nvSpPr>
          <p:cNvPr id="8" name="Espace réservé du pied de page 7">
            <a:extLst>
              <a:ext uri="{FF2B5EF4-FFF2-40B4-BE49-F238E27FC236}">
                <a16:creationId xmlns:a16="http://schemas.microsoft.com/office/drawing/2014/main" id="{DADA97CA-A626-C233-9C89-D7FE351A254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00EFE12-BC31-6A77-7777-50EE8C1858A7}"/>
              </a:ext>
            </a:extLst>
          </p:cNvPr>
          <p:cNvSpPr>
            <a:spLocks noGrp="1"/>
          </p:cNvSpPr>
          <p:nvPr>
            <p:ph type="sldNum" sz="quarter" idx="12"/>
          </p:nvPr>
        </p:nvSpPr>
        <p:spPr/>
        <p:txBody>
          <a:bodyPr/>
          <a:lstStyle/>
          <a:p>
            <a:fld id="{A7F4F133-37A8-4EAB-95B8-251E4D019758}" type="slidenum">
              <a:rPr lang="fr-FR" smtClean="0"/>
              <a:t>‹N°›</a:t>
            </a:fld>
            <a:endParaRPr lang="fr-FR"/>
          </a:p>
        </p:txBody>
      </p:sp>
    </p:spTree>
    <p:extLst>
      <p:ext uri="{BB962C8B-B14F-4D97-AF65-F5344CB8AC3E}">
        <p14:creationId xmlns:p14="http://schemas.microsoft.com/office/powerpoint/2010/main" val="388713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96FED-E25A-CCA0-422F-DF50BD5D2A5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D943451-EA75-134F-B896-967C162E0A4F}"/>
              </a:ext>
            </a:extLst>
          </p:cNvPr>
          <p:cNvSpPr>
            <a:spLocks noGrp="1"/>
          </p:cNvSpPr>
          <p:nvPr>
            <p:ph type="dt" sz="half" idx="10"/>
          </p:nvPr>
        </p:nvSpPr>
        <p:spPr/>
        <p:txBody>
          <a:bodyPr/>
          <a:lstStyle/>
          <a:p>
            <a:fld id="{7E396FB3-207A-4675-8847-9992F9D6E73A}" type="datetimeFigureOut">
              <a:rPr lang="fr-FR" smtClean="0"/>
              <a:t>13/01/2025</a:t>
            </a:fld>
            <a:endParaRPr lang="fr-FR"/>
          </a:p>
        </p:txBody>
      </p:sp>
      <p:sp>
        <p:nvSpPr>
          <p:cNvPr id="4" name="Espace réservé du pied de page 3">
            <a:extLst>
              <a:ext uri="{FF2B5EF4-FFF2-40B4-BE49-F238E27FC236}">
                <a16:creationId xmlns:a16="http://schemas.microsoft.com/office/drawing/2014/main" id="{D74B0CFC-6817-0FED-F000-6D49E62FD25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F86EC7E-F8FA-FA54-65B0-E34AD89F9D93}"/>
              </a:ext>
            </a:extLst>
          </p:cNvPr>
          <p:cNvSpPr>
            <a:spLocks noGrp="1"/>
          </p:cNvSpPr>
          <p:nvPr>
            <p:ph type="sldNum" sz="quarter" idx="12"/>
          </p:nvPr>
        </p:nvSpPr>
        <p:spPr/>
        <p:txBody>
          <a:bodyPr/>
          <a:lstStyle/>
          <a:p>
            <a:fld id="{A7F4F133-37A8-4EAB-95B8-251E4D019758}" type="slidenum">
              <a:rPr lang="fr-FR" smtClean="0"/>
              <a:t>‹N°›</a:t>
            </a:fld>
            <a:endParaRPr lang="fr-FR"/>
          </a:p>
        </p:txBody>
      </p:sp>
    </p:spTree>
    <p:extLst>
      <p:ext uri="{BB962C8B-B14F-4D97-AF65-F5344CB8AC3E}">
        <p14:creationId xmlns:p14="http://schemas.microsoft.com/office/powerpoint/2010/main" val="377066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F3797AA-5B53-2F5A-BADB-E98036CC084C}"/>
              </a:ext>
            </a:extLst>
          </p:cNvPr>
          <p:cNvSpPr>
            <a:spLocks noGrp="1"/>
          </p:cNvSpPr>
          <p:nvPr>
            <p:ph type="dt" sz="half" idx="10"/>
          </p:nvPr>
        </p:nvSpPr>
        <p:spPr/>
        <p:txBody>
          <a:bodyPr/>
          <a:lstStyle/>
          <a:p>
            <a:fld id="{7E396FB3-207A-4675-8847-9992F9D6E73A}" type="datetimeFigureOut">
              <a:rPr lang="fr-FR" smtClean="0"/>
              <a:t>13/01/2025</a:t>
            </a:fld>
            <a:endParaRPr lang="fr-FR"/>
          </a:p>
        </p:txBody>
      </p:sp>
      <p:sp>
        <p:nvSpPr>
          <p:cNvPr id="3" name="Espace réservé du pied de page 2">
            <a:extLst>
              <a:ext uri="{FF2B5EF4-FFF2-40B4-BE49-F238E27FC236}">
                <a16:creationId xmlns:a16="http://schemas.microsoft.com/office/drawing/2014/main" id="{1B95CF32-2C67-A5BB-3D48-2BDCD6AD7E9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B1161CC-DDD9-9165-814A-0424899A72AF}"/>
              </a:ext>
            </a:extLst>
          </p:cNvPr>
          <p:cNvSpPr>
            <a:spLocks noGrp="1"/>
          </p:cNvSpPr>
          <p:nvPr>
            <p:ph type="sldNum" sz="quarter" idx="12"/>
          </p:nvPr>
        </p:nvSpPr>
        <p:spPr/>
        <p:txBody>
          <a:bodyPr/>
          <a:lstStyle/>
          <a:p>
            <a:fld id="{A7F4F133-37A8-4EAB-95B8-251E4D019758}" type="slidenum">
              <a:rPr lang="fr-FR" smtClean="0"/>
              <a:t>‹N°›</a:t>
            </a:fld>
            <a:endParaRPr lang="fr-FR"/>
          </a:p>
        </p:txBody>
      </p:sp>
    </p:spTree>
    <p:extLst>
      <p:ext uri="{BB962C8B-B14F-4D97-AF65-F5344CB8AC3E}">
        <p14:creationId xmlns:p14="http://schemas.microsoft.com/office/powerpoint/2010/main" val="176225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D296C2-175D-8466-5B5C-7B3FA196D45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DF0AE03-B807-5938-3449-EA25411E40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19145D6-E9F2-A48E-056A-B7D3CF60F2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0639E6E-28C7-26E0-507A-1C5E75E1DE51}"/>
              </a:ext>
            </a:extLst>
          </p:cNvPr>
          <p:cNvSpPr>
            <a:spLocks noGrp="1"/>
          </p:cNvSpPr>
          <p:nvPr>
            <p:ph type="dt" sz="half" idx="10"/>
          </p:nvPr>
        </p:nvSpPr>
        <p:spPr/>
        <p:txBody>
          <a:bodyPr/>
          <a:lstStyle/>
          <a:p>
            <a:fld id="{7E396FB3-207A-4675-8847-9992F9D6E73A}" type="datetimeFigureOut">
              <a:rPr lang="fr-FR" smtClean="0"/>
              <a:t>13/01/2025</a:t>
            </a:fld>
            <a:endParaRPr lang="fr-FR"/>
          </a:p>
        </p:txBody>
      </p:sp>
      <p:sp>
        <p:nvSpPr>
          <p:cNvPr id="6" name="Espace réservé du pied de page 5">
            <a:extLst>
              <a:ext uri="{FF2B5EF4-FFF2-40B4-BE49-F238E27FC236}">
                <a16:creationId xmlns:a16="http://schemas.microsoft.com/office/drawing/2014/main" id="{6F006BC4-531D-7573-67DC-33B648BEC00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11B4242-838F-346F-857A-88DB07175536}"/>
              </a:ext>
            </a:extLst>
          </p:cNvPr>
          <p:cNvSpPr>
            <a:spLocks noGrp="1"/>
          </p:cNvSpPr>
          <p:nvPr>
            <p:ph type="sldNum" sz="quarter" idx="12"/>
          </p:nvPr>
        </p:nvSpPr>
        <p:spPr/>
        <p:txBody>
          <a:bodyPr/>
          <a:lstStyle/>
          <a:p>
            <a:fld id="{A7F4F133-37A8-4EAB-95B8-251E4D019758}" type="slidenum">
              <a:rPr lang="fr-FR" smtClean="0"/>
              <a:t>‹N°›</a:t>
            </a:fld>
            <a:endParaRPr lang="fr-FR"/>
          </a:p>
        </p:txBody>
      </p:sp>
    </p:spTree>
    <p:extLst>
      <p:ext uri="{BB962C8B-B14F-4D97-AF65-F5344CB8AC3E}">
        <p14:creationId xmlns:p14="http://schemas.microsoft.com/office/powerpoint/2010/main" val="74773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08759F-3565-6019-6B91-67C55D89BF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3B68933-7751-F50D-59A2-B1B7A93C79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0F7244B-2444-90C4-0458-9EAB02D71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1B0D638-746F-3A89-E1E3-3A49C853FF4B}"/>
              </a:ext>
            </a:extLst>
          </p:cNvPr>
          <p:cNvSpPr>
            <a:spLocks noGrp="1"/>
          </p:cNvSpPr>
          <p:nvPr>
            <p:ph type="dt" sz="half" idx="10"/>
          </p:nvPr>
        </p:nvSpPr>
        <p:spPr/>
        <p:txBody>
          <a:bodyPr/>
          <a:lstStyle/>
          <a:p>
            <a:fld id="{7E396FB3-207A-4675-8847-9992F9D6E73A}" type="datetimeFigureOut">
              <a:rPr lang="fr-FR" smtClean="0"/>
              <a:t>13/01/2025</a:t>
            </a:fld>
            <a:endParaRPr lang="fr-FR"/>
          </a:p>
        </p:txBody>
      </p:sp>
      <p:sp>
        <p:nvSpPr>
          <p:cNvPr id="6" name="Espace réservé du pied de page 5">
            <a:extLst>
              <a:ext uri="{FF2B5EF4-FFF2-40B4-BE49-F238E27FC236}">
                <a16:creationId xmlns:a16="http://schemas.microsoft.com/office/drawing/2014/main" id="{7A359D07-B59F-EC55-EB30-F6FEC64285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978BEF4-D48A-C6CC-655C-83EDE114EE22}"/>
              </a:ext>
            </a:extLst>
          </p:cNvPr>
          <p:cNvSpPr>
            <a:spLocks noGrp="1"/>
          </p:cNvSpPr>
          <p:nvPr>
            <p:ph type="sldNum" sz="quarter" idx="12"/>
          </p:nvPr>
        </p:nvSpPr>
        <p:spPr/>
        <p:txBody>
          <a:bodyPr/>
          <a:lstStyle/>
          <a:p>
            <a:fld id="{A7F4F133-37A8-4EAB-95B8-251E4D019758}" type="slidenum">
              <a:rPr lang="fr-FR" smtClean="0"/>
              <a:t>‹N°›</a:t>
            </a:fld>
            <a:endParaRPr lang="fr-FR"/>
          </a:p>
        </p:txBody>
      </p:sp>
    </p:spTree>
    <p:extLst>
      <p:ext uri="{BB962C8B-B14F-4D97-AF65-F5344CB8AC3E}">
        <p14:creationId xmlns:p14="http://schemas.microsoft.com/office/powerpoint/2010/main" val="768973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99DB299-900F-7F4F-28E7-525311CB71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3A39DA4-B418-DBC9-98EF-4BC85D1AD9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26BFE3-9D04-3C84-82FD-7773FC1AF3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96FB3-207A-4675-8847-9992F9D6E73A}"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28F745F3-7DEA-AFDE-C04E-31478C45C4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9DA81F4-4B90-3FD8-E2D8-26E8AACA4F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4F133-37A8-4EAB-95B8-251E4D019758}" type="slidenum">
              <a:rPr lang="fr-FR" smtClean="0"/>
              <a:t>‹N°›</a:t>
            </a:fld>
            <a:endParaRPr lang="fr-FR"/>
          </a:p>
        </p:txBody>
      </p:sp>
      <p:pic>
        <p:nvPicPr>
          <p:cNvPr id="8" name="Graphique 7">
            <a:extLst>
              <a:ext uri="{FF2B5EF4-FFF2-40B4-BE49-F238E27FC236}">
                <a16:creationId xmlns:a16="http://schemas.microsoft.com/office/drawing/2014/main" id="{50D7D2A5-5DCF-7294-D7A9-67AA79035C97}"/>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0"/>
            <a:ext cx="2487168" cy="1828800"/>
          </a:xfrm>
          <a:prstGeom prst="rect">
            <a:avLst/>
          </a:prstGeom>
        </p:spPr>
      </p:pic>
    </p:spTree>
    <p:extLst>
      <p:ext uri="{BB962C8B-B14F-4D97-AF65-F5344CB8AC3E}">
        <p14:creationId xmlns:p14="http://schemas.microsoft.com/office/powerpoint/2010/main" val="94128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14.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14.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3" Type="http://schemas.openxmlformats.org/officeDocument/2006/relationships/hyperlink" Target="http://www.depistagecanceraura.fr/" TargetMode="External"/><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jpg"/><Relationship Id="rId5" Type="http://schemas.openxmlformats.org/officeDocument/2006/relationships/image" Target="../media/image53.png"/><Relationship Id="rId15" Type="http://schemas.openxmlformats.org/officeDocument/2006/relationships/image" Target="../media/image63.svg"/><Relationship Id="rId10" Type="http://schemas.openxmlformats.org/officeDocument/2006/relationships/image" Target="../media/image58.sv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14.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4.svg"/><Relationship Id="rId2" Type="http://schemas.openxmlformats.org/officeDocument/2006/relationships/image" Target="../media/image13.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8.svg"/><Relationship Id="rId7" Type="http://schemas.openxmlformats.org/officeDocument/2006/relationships/image" Target="../media/image8.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4.svg"/><Relationship Id="rId5" Type="http://schemas.openxmlformats.org/officeDocument/2006/relationships/image" Target="../media/image40.svg"/><Relationship Id="rId10" Type="http://schemas.openxmlformats.org/officeDocument/2006/relationships/image" Target="../media/image13.png"/><Relationship Id="rId4" Type="http://schemas.openxmlformats.org/officeDocument/2006/relationships/image" Target="../media/image39.png"/><Relationship Id="rId9"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4.svg"/><Relationship Id="rId3" Type="http://schemas.openxmlformats.org/officeDocument/2006/relationships/image" Target="../media/image8.svg"/><Relationship Id="rId7" Type="http://schemas.openxmlformats.org/officeDocument/2006/relationships/image" Target="../media/image44.svg"/><Relationship Id="rId12"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svg"/><Relationship Id="rId5" Type="http://schemas.openxmlformats.org/officeDocument/2006/relationships/image" Target="../media/image42.svg"/><Relationship Id="rId10" Type="http://schemas.openxmlformats.org/officeDocument/2006/relationships/image" Target="../media/image3.png"/><Relationship Id="rId4" Type="http://schemas.openxmlformats.org/officeDocument/2006/relationships/image" Target="../media/image41.png"/><Relationship Id="rId9"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7D10BC8A-6924-B6B2-84B6-E8FC514F3D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69416" y="261937"/>
            <a:ext cx="1365409" cy="581025"/>
          </a:xfrm>
          <a:prstGeom prst="rect">
            <a:avLst/>
          </a:prstGeom>
        </p:spPr>
      </p:pic>
      <p:pic>
        <p:nvPicPr>
          <p:cNvPr id="21" name="Graphique 20">
            <a:extLst>
              <a:ext uri="{FF2B5EF4-FFF2-40B4-BE49-F238E27FC236}">
                <a16:creationId xmlns:a16="http://schemas.microsoft.com/office/drawing/2014/main" id="{408156CB-FF50-1233-26C4-7B5505CAED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6643" y="750698"/>
            <a:ext cx="4938713" cy="5356604"/>
          </a:xfrm>
          <a:prstGeom prst="rect">
            <a:avLst/>
          </a:prstGeom>
        </p:spPr>
      </p:pic>
    </p:spTree>
    <p:extLst>
      <p:ext uri="{BB962C8B-B14F-4D97-AF65-F5344CB8AC3E}">
        <p14:creationId xmlns:p14="http://schemas.microsoft.com/office/powerpoint/2010/main" val="458982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75207-0FDE-4450-D84D-7FC75E0A99D5}"/>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607963D4-8040-CB36-DE42-4DDC91B0DFCA}"/>
              </a:ext>
            </a:extLst>
          </p:cNvPr>
          <p:cNvSpPr txBox="1"/>
          <p:nvPr/>
        </p:nvSpPr>
        <p:spPr>
          <a:xfrm>
            <a:off x="5678969" y="457200"/>
            <a:ext cx="834061" cy="461665"/>
          </a:xfrm>
          <a:prstGeom prst="rect">
            <a:avLst/>
          </a:prstGeom>
          <a:noFill/>
        </p:spPr>
        <p:txBody>
          <a:bodyPr wrap="square" rtlCol="0">
            <a:spAutoFit/>
          </a:bodyPr>
          <a:lstStyle/>
          <a:p>
            <a:r>
              <a:rPr lang="fr-FR" sz="2400" dirty="0">
                <a:solidFill>
                  <a:srgbClr val="3F58A4"/>
                </a:solidFill>
                <a:latin typeface="Verlag Bold" pitchFamily="50" charset="0"/>
              </a:rPr>
              <a:t>FAQ</a:t>
            </a:r>
          </a:p>
        </p:txBody>
      </p:sp>
      <p:pic>
        <p:nvPicPr>
          <p:cNvPr id="3" name="Graphique 2">
            <a:extLst>
              <a:ext uri="{FF2B5EF4-FFF2-40B4-BE49-F238E27FC236}">
                <a16:creationId xmlns:a16="http://schemas.microsoft.com/office/drawing/2014/main" id="{3948C6C6-729D-9AA4-1316-66D3566A4C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53781" y="1536439"/>
            <a:ext cx="9284436" cy="4635761"/>
          </a:xfrm>
          <a:prstGeom prst="rect">
            <a:avLst/>
          </a:prstGeom>
        </p:spPr>
      </p:pic>
      <p:pic>
        <p:nvPicPr>
          <p:cNvPr id="8" name="Graphique 7">
            <a:extLst>
              <a:ext uri="{FF2B5EF4-FFF2-40B4-BE49-F238E27FC236}">
                <a16:creationId xmlns:a16="http://schemas.microsoft.com/office/drawing/2014/main" id="{70B48A59-01DE-ABB0-8ECC-5A0D2E769A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9416" y="261937"/>
            <a:ext cx="1365409" cy="581025"/>
          </a:xfrm>
          <a:prstGeom prst="rect">
            <a:avLst/>
          </a:prstGeom>
        </p:spPr>
      </p:pic>
      <p:pic>
        <p:nvPicPr>
          <p:cNvPr id="2" name="Graphique 1">
            <a:extLst>
              <a:ext uri="{FF2B5EF4-FFF2-40B4-BE49-F238E27FC236}">
                <a16:creationId xmlns:a16="http://schemas.microsoft.com/office/drawing/2014/main" id="{C1A044A6-864D-51B7-D34F-96702595DC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00512" y="1033462"/>
            <a:ext cx="3990975" cy="28575"/>
          </a:xfrm>
          <a:prstGeom prst="rect">
            <a:avLst/>
          </a:prstGeom>
        </p:spPr>
      </p:pic>
    </p:spTree>
    <p:extLst>
      <p:ext uri="{BB962C8B-B14F-4D97-AF65-F5344CB8AC3E}">
        <p14:creationId xmlns:p14="http://schemas.microsoft.com/office/powerpoint/2010/main" val="227829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03E4A-C6A6-93A5-3ACF-A77C02B79923}"/>
            </a:ext>
          </a:extLst>
        </p:cNvPr>
        <p:cNvGrpSpPr/>
        <p:nvPr/>
      </p:nvGrpSpPr>
      <p:grpSpPr>
        <a:xfrm>
          <a:off x="0" y="0"/>
          <a:ext cx="0" cy="0"/>
          <a:chOff x="0" y="0"/>
          <a:chExt cx="0" cy="0"/>
        </a:xfrm>
      </p:grpSpPr>
      <p:pic>
        <p:nvPicPr>
          <p:cNvPr id="4" name="Graphique 3">
            <a:extLst>
              <a:ext uri="{FF2B5EF4-FFF2-40B4-BE49-F238E27FC236}">
                <a16:creationId xmlns:a16="http://schemas.microsoft.com/office/drawing/2014/main" id="{A267E72C-468D-E2BE-CFB5-6D39C18D3B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3663" y="1536439"/>
            <a:ext cx="10024671" cy="4635761"/>
          </a:xfrm>
          <a:prstGeom prst="rect">
            <a:avLst/>
          </a:prstGeom>
        </p:spPr>
      </p:pic>
      <p:sp>
        <p:nvSpPr>
          <p:cNvPr id="6" name="ZoneTexte 5">
            <a:extLst>
              <a:ext uri="{FF2B5EF4-FFF2-40B4-BE49-F238E27FC236}">
                <a16:creationId xmlns:a16="http://schemas.microsoft.com/office/drawing/2014/main" id="{2DD7647E-D827-D44E-A837-56947D31334A}"/>
              </a:ext>
            </a:extLst>
          </p:cNvPr>
          <p:cNvSpPr txBox="1"/>
          <p:nvPr/>
        </p:nvSpPr>
        <p:spPr>
          <a:xfrm>
            <a:off x="5678969" y="457200"/>
            <a:ext cx="834061" cy="461665"/>
          </a:xfrm>
          <a:prstGeom prst="rect">
            <a:avLst/>
          </a:prstGeom>
          <a:noFill/>
        </p:spPr>
        <p:txBody>
          <a:bodyPr wrap="square" rtlCol="0">
            <a:spAutoFit/>
          </a:bodyPr>
          <a:lstStyle/>
          <a:p>
            <a:r>
              <a:rPr lang="fr-FR" sz="2400" dirty="0">
                <a:solidFill>
                  <a:srgbClr val="3F58A4"/>
                </a:solidFill>
                <a:latin typeface="Verlag Bold" pitchFamily="50" charset="0"/>
              </a:rPr>
              <a:t>FAQ</a:t>
            </a:r>
          </a:p>
        </p:txBody>
      </p:sp>
      <p:pic>
        <p:nvPicPr>
          <p:cNvPr id="8" name="Graphique 7">
            <a:extLst>
              <a:ext uri="{FF2B5EF4-FFF2-40B4-BE49-F238E27FC236}">
                <a16:creationId xmlns:a16="http://schemas.microsoft.com/office/drawing/2014/main" id="{F9A408C6-7E0A-6473-A626-91682E9875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9416" y="261937"/>
            <a:ext cx="1365409" cy="581025"/>
          </a:xfrm>
          <a:prstGeom prst="rect">
            <a:avLst/>
          </a:prstGeom>
        </p:spPr>
      </p:pic>
      <p:pic>
        <p:nvPicPr>
          <p:cNvPr id="2" name="Graphique 1">
            <a:extLst>
              <a:ext uri="{FF2B5EF4-FFF2-40B4-BE49-F238E27FC236}">
                <a16:creationId xmlns:a16="http://schemas.microsoft.com/office/drawing/2014/main" id="{E0757A04-4E38-E8D8-A9AE-BAFDEB894E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00512" y="1033462"/>
            <a:ext cx="3990975" cy="28575"/>
          </a:xfrm>
          <a:prstGeom prst="rect">
            <a:avLst/>
          </a:prstGeom>
        </p:spPr>
      </p:pic>
    </p:spTree>
    <p:extLst>
      <p:ext uri="{BB962C8B-B14F-4D97-AF65-F5344CB8AC3E}">
        <p14:creationId xmlns:p14="http://schemas.microsoft.com/office/powerpoint/2010/main" val="33031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54EAD1-A548-5FFE-0915-88CCE5FC2476}"/>
              </a:ext>
            </a:extLst>
          </p:cNvPr>
          <p:cNvSpPr/>
          <p:nvPr/>
        </p:nvSpPr>
        <p:spPr>
          <a:xfrm>
            <a:off x="0" y="0"/>
            <a:ext cx="12192000" cy="6858001"/>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DDE4E47B-E92D-CD1D-7ABC-774647C6618C}"/>
              </a:ext>
            </a:extLst>
          </p:cNvPr>
          <p:cNvSpPr>
            <a:spLocks noGrp="1" noRot="1" noMove="1" noResize="1" noEditPoints="1" noAdjustHandles="1" noChangeArrowheads="1" noChangeShapeType="1"/>
          </p:cNvSpPr>
          <p:nvPr/>
        </p:nvSpPr>
        <p:spPr>
          <a:xfrm>
            <a:off x="0" y="5905298"/>
            <a:ext cx="12192000" cy="923330"/>
          </a:xfrm>
          <a:custGeom>
            <a:avLst/>
            <a:gdLst>
              <a:gd name="connsiteX0" fmla="*/ 0 w 12192000"/>
              <a:gd name="connsiteY0" fmla="*/ 153891 h 923330"/>
              <a:gd name="connsiteX1" fmla="*/ 153891 w 12192000"/>
              <a:gd name="connsiteY1" fmla="*/ 0 h 923330"/>
              <a:gd name="connsiteX2" fmla="*/ 12038109 w 12192000"/>
              <a:gd name="connsiteY2" fmla="*/ 0 h 923330"/>
              <a:gd name="connsiteX3" fmla="*/ 12192000 w 12192000"/>
              <a:gd name="connsiteY3" fmla="*/ 153891 h 923330"/>
              <a:gd name="connsiteX4" fmla="*/ 12192000 w 12192000"/>
              <a:gd name="connsiteY4" fmla="*/ 769439 h 923330"/>
              <a:gd name="connsiteX5" fmla="*/ 12038109 w 12192000"/>
              <a:gd name="connsiteY5" fmla="*/ 923330 h 923330"/>
              <a:gd name="connsiteX6" fmla="*/ 153891 w 12192000"/>
              <a:gd name="connsiteY6" fmla="*/ 923330 h 923330"/>
              <a:gd name="connsiteX7" fmla="*/ 0 w 12192000"/>
              <a:gd name="connsiteY7" fmla="*/ 769439 h 923330"/>
              <a:gd name="connsiteX8" fmla="*/ 0 w 12192000"/>
              <a:gd name="connsiteY8" fmla="*/ 153891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923330" fill="none" extrusionOk="0">
                <a:moveTo>
                  <a:pt x="0" y="153891"/>
                </a:moveTo>
                <a:cubicBezTo>
                  <a:pt x="380" y="79197"/>
                  <a:pt x="72060" y="5304"/>
                  <a:pt x="153891" y="0"/>
                </a:cubicBezTo>
                <a:cubicBezTo>
                  <a:pt x="5990297" y="72427"/>
                  <a:pt x="10625004" y="61419"/>
                  <a:pt x="12038109" y="0"/>
                </a:cubicBezTo>
                <a:cubicBezTo>
                  <a:pt x="12121038" y="-14201"/>
                  <a:pt x="12187750" y="67614"/>
                  <a:pt x="12192000" y="153891"/>
                </a:cubicBezTo>
                <a:cubicBezTo>
                  <a:pt x="12184133" y="276297"/>
                  <a:pt x="12200675" y="548917"/>
                  <a:pt x="12192000" y="769439"/>
                </a:cubicBezTo>
                <a:cubicBezTo>
                  <a:pt x="12193472" y="846959"/>
                  <a:pt x="12112459" y="911401"/>
                  <a:pt x="12038109" y="923330"/>
                </a:cubicBezTo>
                <a:cubicBezTo>
                  <a:pt x="6877351" y="953157"/>
                  <a:pt x="3227021" y="844024"/>
                  <a:pt x="153891" y="923330"/>
                </a:cubicBezTo>
                <a:cubicBezTo>
                  <a:pt x="73521" y="922808"/>
                  <a:pt x="-4092" y="855240"/>
                  <a:pt x="0" y="769439"/>
                </a:cubicBezTo>
                <a:cubicBezTo>
                  <a:pt x="-7918" y="707048"/>
                  <a:pt x="6807" y="423150"/>
                  <a:pt x="0" y="153891"/>
                </a:cubicBezTo>
                <a:close/>
              </a:path>
              <a:path w="12192000" h="923330" stroke="0" extrusionOk="0">
                <a:moveTo>
                  <a:pt x="0" y="153891"/>
                </a:moveTo>
                <a:cubicBezTo>
                  <a:pt x="11806" y="72117"/>
                  <a:pt x="75770" y="14316"/>
                  <a:pt x="153891" y="0"/>
                </a:cubicBezTo>
                <a:cubicBezTo>
                  <a:pt x="3798210" y="123000"/>
                  <a:pt x="8233013" y="-96860"/>
                  <a:pt x="12038109" y="0"/>
                </a:cubicBezTo>
                <a:cubicBezTo>
                  <a:pt x="12111764" y="-8640"/>
                  <a:pt x="12193536" y="65802"/>
                  <a:pt x="12192000" y="153891"/>
                </a:cubicBezTo>
                <a:cubicBezTo>
                  <a:pt x="12231139" y="272490"/>
                  <a:pt x="12242826" y="484167"/>
                  <a:pt x="12192000" y="769439"/>
                </a:cubicBezTo>
                <a:cubicBezTo>
                  <a:pt x="12178017" y="859497"/>
                  <a:pt x="12108638" y="920963"/>
                  <a:pt x="12038109" y="923330"/>
                </a:cubicBezTo>
                <a:cubicBezTo>
                  <a:pt x="7337926" y="762623"/>
                  <a:pt x="3331116" y="962997"/>
                  <a:pt x="153891" y="923330"/>
                </a:cubicBezTo>
                <a:cubicBezTo>
                  <a:pt x="63132" y="922165"/>
                  <a:pt x="-6359" y="851550"/>
                  <a:pt x="0" y="769439"/>
                </a:cubicBezTo>
                <a:cubicBezTo>
                  <a:pt x="-15721" y="600336"/>
                  <a:pt x="4285" y="275164"/>
                  <a:pt x="0" y="153891"/>
                </a:cubicBezTo>
                <a:close/>
              </a:path>
            </a:pathLst>
          </a:custGeom>
          <a:solidFill>
            <a:schemeClr val="bg1"/>
          </a:solidFill>
          <a:ln>
            <a:solidFill>
              <a:schemeClr val="bg1"/>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Espace réservé du contenu 7">
            <a:extLst>
              <a:ext uri="{FF2B5EF4-FFF2-40B4-BE49-F238E27FC236}">
                <a16:creationId xmlns:a16="http://schemas.microsoft.com/office/drawing/2014/main" id="{3094DAEF-0245-136D-68C3-B7F182B1203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2862"/>
          <a:stretch/>
        </p:blipFill>
        <p:spPr>
          <a:xfrm>
            <a:off x="92815" y="6169818"/>
            <a:ext cx="6657517" cy="605471"/>
          </a:xfrm>
        </p:spPr>
      </p:pic>
      <p:sp>
        <p:nvSpPr>
          <p:cNvPr id="13" name="ZoneTexte 12">
            <a:extLst>
              <a:ext uri="{FF2B5EF4-FFF2-40B4-BE49-F238E27FC236}">
                <a16:creationId xmlns:a16="http://schemas.microsoft.com/office/drawing/2014/main" id="{551B26B3-FD8C-6051-6F9A-312993B689FF}"/>
              </a:ext>
            </a:extLst>
          </p:cNvPr>
          <p:cNvSpPr txBox="1"/>
          <p:nvPr/>
        </p:nvSpPr>
        <p:spPr>
          <a:xfrm>
            <a:off x="4799970" y="4841196"/>
            <a:ext cx="7231310" cy="923330"/>
          </a:xfrm>
          <a:prstGeom prst="rect">
            <a:avLst/>
          </a:prstGeom>
          <a:noFill/>
        </p:spPr>
        <p:txBody>
          <a:bodyPr wrap="square" rtlCol="0">
            <a:spAutoFit/>
          </a:bodyPr>
          <a:lstStyle/>
          <a:p>
            <a:r>
              <a:rPr lang="fr-FR" dirty="0">
                <a:solidFill>
                  <a:srgbClr val="05316C"/>
                </a:solidFill>
              </a:rPr>
              <a:t>Dépistage des cancers en AuRA</a:t>
            </a:r>
          </a:p>
          <a:p>
            <a:r>
              <a:rPr lang="fr-FR" dirty="0">
                <a:solidFill>
                  <a:srgbClr val="05316C"/>
                </a:solidFill>
              </a:rPr>
              <a:t>Contactez le site de votre département sur :</a:t>
            </a:r>
          </a:p>
          <a:p>
            <a:r>
              <a:rPr lang="fr-FR" sz="1800" b="0" i="0" u="sng" strike="noStrike" baseline="0" dirty="0">
                <a:solidFill>
                  <a:srgbClr val="871454"/>
                </a:solidFill>
                <a:latin typeface="Calibri" panose="020F0502020204030204" pitchFamily="34" charset="0"/>
                <a:hlinkClick r:id="rId3">
                  <a:extLst>
                    <a:ext uri="{A12FA001-AC4F-418D-AE19-62706E023703}">
                      <ahyp:hlinkClr xmlns:ahyp="http://schemas.microsoft.com/office/drawing/2018/hyperlinkcolor" val="tx"/>
                    </a:ext>
                  </a:extLst>
                </a:hlinkClick>
              </a:rPr>
              <a:t>www.depistagecanceraura.fr</a:t>
            </a:r>
            <a:r>
              <a:rPr lang="fr-FR" dirty="0">
                <a:solidFill>
                  <a:srgbClr val="871454"/>
                </a:solidFill>
              </a:rPr>
              <a:t> </a:t>
            </a:r>
          </a:p>
        </p:txBody>
      </p:sp>
      <p:pic>
        <p:nvPicPr>
          <p:cNvPr id="4" name="Image 3">
            <a:extLst>
              <a:ext uri="{FF2B5EF4-FFF2-40B4-BE49-F238E27FC236}">
                <a16:creationId xmlns:a16="http://schemas.microsoft.com/office/drawing/2014/main" id="{B46B15AA-D3B0-B044-95E3-13881AEEA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3994" y="6202169"/>
            <a:ext cx="1085894" cy="508244"/>
          </a:xfrm>
          <a:prstGeom prst="rect">
            <a:avLst/>
          </a:prstGeom>
        </p:spPr>
      </p:pic>
      <p:pic>
        <p:nvPicPr>
          <p:cNvPr id="5" name="Image 4" descr="Une image contenant texte, motif, capture d’écran, Police&#10;&#10;Description générée automatiquement">
            <a:extLst>
              <a:ext uri="{FF2B5EF4-FFF2-40B4-BE49-F238E27FC236}">
                <a16:creationId xmlns:a16="http://schemas.microsoft.com/office/drawing/2014/main" id="{4812C476-75B8-1028-DE0C-02E728A37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2086" y="3015237"/>
            <a:ext cx="1949310" cy="1949310"/>
          </a:xfrm>
          <a:custGeom>
            <a:avLst/>
            <a:gdLst>
              <a:gd name="connsiteX0" fmla="*/ 0 w 1949310"/>
              <a:gd name="connsiteY0" fmla="*/ 0 h 1949310"/>
              <a:gd name="connsiteX1" fmla="*/ 1949310 w 1949310"/>
              <a:gd name="connsiteY1" fmla="*/ 0 h 1949310"/>
              <a:gd name="connsiteX2" fmla="*/ 1949310 w 1949310"/>
              <a:gd name="connsiteY2" fmla="*/ 1949310 h 1949310"/>
              <a:gd name="connsiteX3" fmla="*/ 0 w 1949310"/>
              <a:gd name="connsiteY3" fmla="*/ 1949310 h 1949310"/>
              <a:gd name="connsiteX4" fmla="*/ 0 w 1949310"/>
              <a:gd name="connsiteY4" fmla="*/ 0 h 194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9310" h="1949310" fill="none" extrusionOk="0">
                <a:moveTo>
                  <a:pt x="0" y="0"/>
                </a:moveTo>
                <a:cubicBezTo>
                  <a:pt x="584330" y="-76691"/>
                  <a:pt x="1055243" y="47706"/>
                  <a:pt x="1949310" y="0"/>
                </a:cubicBezTo>
                <a:cubicBezTo>
                  <a:pt x="1880722" y="403382"/>
                  <a:pt x="1922062" y="1742646"/>
                  <a:pt x="1949310" y="1949310"/>
                </a:cubicBezTo>
                <a:cubicBezTo>
                  <a:pt x="1004085" y="1988787"/>
                  <a:pt x="966583" y="2114803"/>
                  <a:pt x="0" y="1949310"/>
                </a:cubicBezTo>
                <a:cubicBezTo>
                  <a:pt x="-144118" y="1540150"/>
                  <a:pt x="37630" y="954701"/>
                  <a:pt x="0" y="0"/>
                </a:cubicBezTo>
                <a:close/>
              </a:path>
              <a:path w="1949310" h="1949310" stroke="0" extrusionOk="0">
                <a:moveTo>
                  <a:pt x="0" y="0"/>
                </a:moveTo>
                <a:cubicBezTo>
                  <a:pt x="345468" y="114314"/>
                  <a:pt x="1048456" y="157070"/>
                  <a:pt x="1949310" y="0"/>
                </a:cubicBezTo>
                <a:cubicBezTo>
                  <a:pt x="1815448" y="586757"/>
                  <a:pt x="2019780" y="1562265"/>
                  <a:pt x="1949310" y="1949310"/>
                </a:cubicBezTo>
                <a:cubicBezTo>
                  <a:pt x="1172689" y="2078016"/>
                  <a:pt x="285691" y="2057597"/>
                  <a:pt x="0" y="1949310"/>
                </a:cubicBezTo>
                <a:cubicBezTo>
                  <a:pt x="159308" y="1614958"/>
                  <a:pt x="139573" y="312010"/>
                  <a:pt x="0" y="0"/>
                </a:cubicBezTo>
                <a:close/>
              </a:path>
            </a:pathLst>
          </a:custGeom>
          <a:ln>
            <a:solidFill>
              <a:srgbClr val="05316C"/>
            </a:solidFill>
            <a:extLst>
              <a:ext uri="{C807C97D-BFC1-408E-A445-0C87EB9F89A2}">
                <ask:lineSketchStyleProps xmlns:ask="http://schemas.microsoft.com/office/drawing/2018/sketchyshapes" sd="1403329035">
                  <a:prstGeom prst="rect">
                    <a:avLst/>
                  </a:prstGeom>
                  <ask:type>
                    <ask:lineSketchCurved/>
                  </ask:type>
                </ask:lineSketchStyleProps>
              </a:ext>
            </a:extLst>
          </a:ln>
        </p:spPr>
      </p:pic>
      <p:pic>
        <p:nvPicPr>
          <p:cNvPr id="20" name="Image 19" descr="Une image contenant texte, Police, Graphique, logo&#10;&#10;Description générée automatiquement">
            <a:extLst>
              <a:ext uri="{FF2B5EF4-FFF2-40B4-BE49-F238E27FC236}">
                <a16:creationId xmlns:a16="http://schemas.microsoft.com/office/drawing/2014/main" id="{639C697A-B3F8-F7E5-8299-5E38D5ED85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9970" y="3483426"/>
            <a:ext cx="2622823" cy="1481987"/>
          </a:xfrm>
          <a:prstGeom prst="rect">
            <a:avLst/>
          </a:prstGeom>
        </p:spPr>
      </p:pic>
      <p:pic>
        <p:nvPicPr>
          <p:cNvPr id="3" name="Image 2" descr="Une image contenant texte, Police, Graphique, graphisme&#10;&#10;Description générée automatiquement">
            <a:extLst>
              <a:ext uri="{FF2B5EF4-FFF2-40B4-BE49-F238E27FC236}">
                <a16:creationId xmlns:a16="http://schemas.microsoft.com/office/drawing/2014/main" id="{55CDE301-9E8E-74D1-B84E-EDE8EA932B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5216" y="6213952"/>
            <a:ext cx="960791" cy="472854"/>
          </a:xfrm>
          <a:prstGeom prst="rect">
            <a:avLst/>
          </a:prstGeom>
        </p:spPr>
      </p:pic>
      <p:pic>
        <p:nvPicPr>
          <p:cNvPr id="7" name="Image 6" descr="Une image contenant clipart, illustration, dessin, dessin humoristique&#10;&#10;Description générée automatiquement">
            <a:extLst>
              <a:ext uri="{FF2B5EF4-FFF2-40B4-BE49-F238E27FC236}">
                <a16:creationId xmlns:a16="http://schemas.microsoft.com/office/drawing/2014/main" id="{951F0E7C-0747-C535-1F06-C51F57496D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720" y="2962169"/>
            <a:ext cx="4059944" cy="2478029"/>
          </a:xfrm>
          <a:prstGeom prst="rect">
            <a:avLst/>
          </a:prstGeom>
        </p:spPr>
      </p:pic>
      <p:pic>
        <p:nvPicPr>
          <p:cNvPr id="10" name="Graphique 9">
            <a:extLst>
              <a:ext uri="{FF2B5EF4-FFF2-40B4-BE49-F238E27FC236}">
                <a16:creationId xmlns:a16="http://schemas.microsoft.com/office/drawing/2014/main" id="{47D1ED49-9DE6-251F-F7A3-32F838D782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55610" y="-384867"/>
            <a:ext cx="6755184" cy="4547178"/>
          </a:xfrm>
          <a:prstGeom prst="rect">
            <a:avLst/>
          </a:prstGeom>
        </p:spPr>
      </p:pic>
      <p:sp>
        <p:nvSpPr>
          <p:cNvPr id="11" name="ZoneTexte 10">
            <a:extLst>
              <a:ext uri="{FF2B5EF4-FFF2-40B4-BE49-F238E27FC236}">
                <a16:creationId xmlns:a16="http://schemas.microsoft.com/office/drawing/2014/main" id="{B46FF88A-4A73-5F88-A278-0791183B2329}"/>
              </a:ext>
            </a:extLst>
          </p:cNvPr>
          <p:cNvSpPr txBox="1"/>
          <p:nvPr/>
        </p:nvSpPr>
        <p:spPr>
          <a:xfrm>
            <a:off x="4273919" y="5921214"/>
            <a:ext cx="1577685" cy="338554"/>
          </a:xfrm>
          <a:prstGeom prst="rect">
            <a:avLst/>
          </a:prstGeom>
          <a:noFill/>
        </p:spPr>
        <p:txBody>
          <a:bodyPr wrap="square" rtlCol="0">
            <a:spAutoFit/>
          </a:bodyPr>
          <a:lstStyle/>
          <a:p>
            <a:pPr algn="ctr"/>
            <a:r>
              <a:rPr lang="fr-FR" sz="800" b="1" i="1" dirty="0"/>
              <a:t>Avec le soutien du</a:t>
            </a:r>
          </a:p>
          <a:p>
            <a:pPr algn="ctr"/>
            <a:r>
              <a:rPr lang="fr-FR" sz="800" b="1" i="1" dirty="0"/>
              <a:t>département du Rhône</a:t>
            </a:r>
          </a:p>
        </p:txBody>
      </p:sp>
      <p:pic>
        <p:nvPicPr>
          <p:cNvPr id="15" name="Image 14" descr="Une image contenant Police, texte, Graphique, conception&#10;&#10;Description générée automatiquement">
            <a:extLst>
              <a:ext uri="{FF2B5EF4-FFF2-40B4-BE49-F238E27FC236}">
                <a16:creationId xmlns:a16="http://schemas.microsoft.com/office/drawing/2014/main" id="{959C2359-0BB7-72C7-B518-0A73DCF3DC5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22952" y="6165078"/>
            <a:ext cx="1067252" cy="533626"/>
          </a:xfrm>
          <a:prstGeom prst="rect">
            <a:avLst/>
          </a:prstGeom>
        </p:spPr>
      </p:pic>
      <p:pic>
        <p:nvPicPr>
          <p:cNvPr id="9" name="Graphique 8">
            <a:extLst>
              <a:ext uri="{FF2B5EF4-FFF2-40B4-BE49-F238E27FC236}">
                <a16:creationId xmlns:a16="http://schemas.microsoft.com/office/drawing/2014/main" id="{4D9396D7-9B14-E26E-262B-AD0EE1B6447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186282" y="6156904"/>
            <a:ext cx="807962" cy="539669"/>
          </a:xfrm>
          <a:prstGeom prst="rect">
            <a:avLst/>
          </a:prstGeom>
        </p:spPr>
      </p:pic>
      <p:pic>
        <p:nvPicPr>
          <p:cNvPr id="12" name="Graphique 11">
            <a:extLst>
              <a:ext uri="{FF2B5EF4-FFF2-40B4-BE49-F238E27FC236}">
                <a16:creationId xmlns:a16="http://schemas.microsoft.com/office/drawing/2014/main" id="{1A1A075F-23FB-39ED-57A6-31D7A474963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020638" y="6224338"/>
            <a:ext cx="1085894" cy="345877"/>
          </a:xfrm>
          <a:prstGeom prst="rect">
            <a:avLst/>
          </a:prstGeom>
        </p:spPr>
      </p:pic>
    </p:spTree>
    <p:extLst>
      <p:ext uri="{BB962C8B-B14F-4D97-AF65-F5344CB8AC3E}">
        <p14:creationId xmlns:p14="http://schemas.microsoft.com/office/powerpoint/2010/main" val="177247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A80A4-26CC-8276-6FFB-81FF51991EDB}"/>
            </a:ext>
          </a:extLst>
        </p:cNvPr>
        <p:cNvGrpSpPr/>
        <p:nvPr/>
      </p:nvGrpSpPr>
      <p:grpSpPr>
        <a:xfrm>
          <a:off x="0" y="0"/>
          <a:ext cx="0" cy="0"/>
          <a:chOff x="0" y="0"/>
          <a:chExt cx="0" cy="0"/>
        </a:xfrm>
      </p:grpSpPr>
      <p:sp>
        <p:nvSpPr>
          <p:cNvPr id="11" name="ZoneTexte 10">
            <a:extLst>
              <a:ext uri="{FF2B5EF4-FFF2-40B4-BE49-F238E27FC236}">
                <a16:creationId xmlns:a16="http://schemas.microsoft.com/office/drawing/2014/main" id="{16458B09-7846-D33F-3C43-CA0A8F592C8B}"/>
              </a:ext>
            </a:extLst>
          </p:cNvPr>
          <p:cNvSpPr txBox="1"/>
          <p:nvPr/>
        </p:nvSpPr>
        <p:spPr>
          <a:xfrm>
            <a:off x="2790612" y="2780407"/>
            <a:ext cx="1300886" cy="307777"/>
          </a:xfrm>
          <a:prstGeom prst="rect">
            <a:avLst/>
          </a:prstGeom>
          <a:noFill/>
        </p:spPr>
        <p:txBody>
          <a:bodyPr wrap="square" rtlCol="0">
            <a:spAutoFit/>
          </a:bodyPr>
          <a:lstStyle/>
          <a:p>
            <a:r>
              <a:rPr lang="fr-FR" sz="1400" dirty="0">
                <a:solidFill>
                  <a:schemeClr val="accent1">
                    <a:lumMod val="50000"/>
                  </a:schemeClr>
                </a:solidFill>
                <a:latin typeface="Verlag Bold" pitchFamily="50" charset="0"/>
              </a:rPr>
              <a:t>C’EST QUOI ?</a:t>
            </a:r>
          </a:p>
        </p:txBody>
      </p:sp>
      <p:sp>
        <p:nvSpPr>
          <p:cNvPr id="12" name="ZoneTexte 11">
            <a:extLst>
              <a:ext uri="{FF2B5EF4-FFF2-40B4-BE49-F238E27FC236}">
                <a16:creationId xmlns:a16="http://schemas.microsoft.com/office/drawing/2014/main" id="{B6495B1A-20AE-7567-127D-21900382E061}"/>
              </a:ext>
            </a:extLst>
          </p:cNvPr>
          <p:cNvSpPr txBox="1"/>
          <p:nvPr/>
        </p:nvSpPr>
        <p:spPr>
          <a:xfrm>
            <a:off x="7502137" y="2780407"/>
            <a:ext cx="2659127" cy="307777"/>
          </a:xfrm>
          <a:prstGeom prst="rect">
            <a:avLst/>
          </a:prstGeom>
          <a:noFill/>
        </p:spPr>
        <p:txBody>
          <a:bodyPr wrap="square" rtlCol="0">
            <a:spAutoFit/>
          </a:bodyPr>
          <a:lstStyle/>
          <a:p>
            <a:pPr algn="ctr"/>
            <a:r>
              <a:rPr lang="fr-FR" sz="1400" dirty="0">
                <a:solidFill>
                  <a:schemeClr val="accent1">
                    <a:lumMod val="50000"/>
                  </a:schemeClr>
                </a:solidFill>
                <a:latin typeface="Verlag Bold" pitchFamily="50" charset="0"/>
              </a:rPr>
              <a:t>OBJECTIFS</a:t>
            </a:r>
          </a:p>
        </p:txBody>
      </p:sp>
      <p:sp>
        <p:nvSpPr>
          <p:cNvPr id="13" name="ZoneTexte 12">
            <a:extLst>
              <a:ext uri="{FF2B5EF4-FFF2-40B4-BE49-F238E27FC236}">
                <a16:creationId xmlns:a16="http://schemas.microsoft.com/office/drawing/2014/main" id="{D69455B4-4391-575E-D491-BBB2D37E9C02}"/>
              </a:ext>
            </a:extLst>
          </p:cNvPr>
          <p:cNvSpPr txBox="1"/>
          <p:nvPr/>
        </p:nvSpPr>
        <p:spPr>
          <a:xfrm>
            <a:off x="1276350" y="3512552"/>
            <a:ext cx="4329411" cy="1815882"/>
          </a:xfrm>
          <a:prstGeom prst="rect">
            <a:avLst/>
          </a:prstGeom>
          <a:noFill/>
        </p:spPr>
        <p:txBody>
          <a:bodyPr wrap="square" rtlCol="0">
            <a:spAutoFit/>
          </a:bodyPr>
          <a:lstStyle/>
          <a:p>
            <a:pPr algn="ctr"/>
            <a:r>
              <a:rPr lang="fr-FR" sz="1400" dirty="0">
                <a:latin typeface="Verlag Bold" pitchFamily="50" charset="0"/>
              </a:rPr>
              <a:t>C’est un défi connecté amusant et sportif ouvert à tous, gratuit et cocréé par Dépistage des Cancers en AuRA</a:t>
            </a:r>
          </a:p>
          <a:p>
            <a:pPr algn="ctr"/>
            <a:endParaRPr lang="fr-FR" sz="1400" dirty="0">
              <a:latin typeface="Verlag Bold" pitchFamily="50" charset="0"/>
            </a:endParaRPr>
          </a:p>
          <a:p>
            <a:pPr algn="ctr"/>
            <a:r>
              <a:rPr lang="fr-FR" sz="1400" dirty="0">
                <a:latin typeface="Verlag Bold" pitchFamily="50" charset="0"/>
              </a:rPr>
              <a:t>Il se déroule dans 11 régions françaises</a:t>
            </a:r>
          </a:p>
          <a:p>
            <a:pPr algn="ctr"/>
            <a:endParaRPr lang="fr-FR" sz="1400" dirty="0">
              <a:latin typeface="Verlag Bold" pitchFamily="50" charset="0"/>
            </a:endParaRPr>
          </a:p>
          <a:p>
            <a:pPr algn="ctr"/>
            <a:r>
              <a:rPr lang="fr-FR" sz="1400" dirty="0">
                <a:latin typeface="Verlag Bold" pitchFamily="50" charset="0"/>
              </a:rPr>
              <a:t>Pendant 3 semaines, des équipes devront remporter le plus de points en réalisant le plus de pas possible, en répondant à des défis et des questionnaires</a:t>
            </a:r>
          </a:p>
        </p:txBody>
      </p:sp>
      <p:pic>
        <p:nvPicPr>
          <p:cNvPr id="17" name="Graphique 16">
            <a:extLst>
              <a:ext uri="{FF2B5EF4-FFF2-40B4-BE49-F238E27FC236}">
                <a16:creationId xmlns:a16="http://schemas.microsoft.com/office/drawing/2014/main" id="{6A87C509-B75C-DD53-D62D-A0422326EB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291324">
            <a:off x="5477851" y="3698258"/>
            <a:ext cx="1171575" cy="1409700"/>
          </a:xfrm>
          <a:prstGeom prst="rect">
            <a:avLst/>
          </a:prstGeom>
        </p:spPr>
      </p:pic>
      <p:sp>
        <p:nvSpPr>
          <p:cNvPr id="18" name="ZoneTexte 17">
            <a:extLst>
              <a:ext uri="{FF2B5EF4-FFF2-40B4-BE49-F238E27FC236}">
                <a16:creationId xmlns:a16="http://schemas.microsoft.com/office/drawing/2014/main" id="{609A729C-C0E0-4732-A3FD-16A0A11FC334}"/>
              </a:ext>
            </a:extLst>
          </p:cNvPr>
          <p:cNvSpPr txBox="1"/>
          <p:nvPr/>
        </p:nvSpPr>
        <p:spPr>
          <a:xfrm>
            <a:off x="6771266" y="3512552"/>
            <a:ext cx="4120870" cy="2677656"/>
          </a:xfrm>
          <a:prstGeom prst="rect">
            <a:avLst/>
          </a:prstGeom>
          <a:noFill/>
        </p:spPr>
        <p:txBody>
          <a:bodyPr wrap="square" rtlCol="0">
            <a:spAutoFit/>
          </a:bodyPr>
          <a:lstStyle/>
          <a:p>
            <a:pPr algn="ctr"/>
            <a:r>
              <a:rPr lang="fr-FR" sz="1400" dirty="0">
                <a:latin typeface="Verlag Bold" pitchFamily="50" charset="0"/>
              </a:rPr>
              <a:t>Pratiquer une activité physique avec la marche à pied, la course ou la danse. L’activité physique permettant de diminuer le risque de cancer colorectal</a:t>
            </a:r>
          </a:p>
          <a:p>
            <a:pPr algn="ctr"/>
            <a:endParaRPr lang="fr-FR" sz="1400" dirty="0">
              <a:latin typeface="Verlag Bold" pitchFamily="50" charset="0"/>
            </a:endParaRPr>
          </a:p>
          <a:p>
            <a:pPr algn="ctr"/>
            <a:r>
              <a:rPr lang="fr-FR" sz="1400" dirty="0">
                <a:latin typeface="Verlag Bold" pitchFamily="50" charset="0"/>
              </a:rPr>
              <a:t>Être informé sur le dépistage organisé du cancer colorectal</a:t>
            </a:r>
          </a:p>
          <a:p>
            <a:pPr algn="ctr"/>
            <a:endParaRPr lang="fr-FR" sz="1400" dirty="0">
              <a:latin typeface="Verlag Bold" pitchFamily="50" charset="0"/>
            </a:endParaRPr>
          </a:p>
          <a:p>
            <a:pPr algn="ctr"/>
            <a:r>
              <a:rPr lang="fr-FR" sz="1400" dirty="0">
                <a:latin typeface="Verlag Bold" pitchFamily="50" charset="0"/>
              </a:rPr>
              <a:t>Être acteur d’un événement amusant national, régional et départemental</a:t>
            </a:r>
          </a:p>
          <a:p>
            <a:pPr algn="ctr"/>
            <a:endParaRPr lang="fr-FR" sz="1400" dirty="0">
              <a:latin typeface="Verlag Bold" pitchFamily="50" charset="0"/>
            </a:endParaRPr>
          </a:p>
          <a:p>
            <a:pPr algn="ctr"/>
            <a:r>
              <a:rPr lang="fr-FR" sz="1400" dirty="0">
                <a:latin typeface="Verlag Bold" pitchFamily="50" charset="0"/>
              </a:rPr>
              <a:t>Mieux faire connaître le dépistage organisé du cancer colorectal, sujet de santé publique</a:t>
            </a:r>
          </a:p>
        </p:txBody>
      </p:sp>
      <p:pic>
        <p:nvPicPr>
          <p:cNvPr id="3" name="Graphique 2">
            <a:extLst>
              <a:ext uri="{FF2B5EF4-FFF2-40B4-BE49-F238E27FC236}">
                <a16:creationId xmlns:a16="http://schemas.microsoft.com/office/drawing/2014/main" id="{8BA7A6F3-8765-1EBD-AF40-B74061A6AF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5255" y="1833561"/>
            <a:ext cx="1371600" cy="866955"/>
          </a:xfrm>
          <a:prstGeom prst="rect">
            <a:avLst/>
          </a:prstGeom>
        </p:spPr>
      </p:pic>
      <p:pic>
        <p:nvPicPr>
          <p:cNvPr id="9" name="Graphique 8">
            <a:extLst>
              <a:ext uri="{FF2B5EF4-FFF2-40B4-BE49-F238E27FC236}">
                <a16:creationId xmlns:a16="http://schemas.microsoft.com/office/drawing/2014/main" id="{178D0FDF-107D-1795-6F32-31EB4B0DC2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45899" y="1833561"/>
            <a:ext cx="1371599" cy="866954"/>
          </a:xfrm>
          <a:prstGeom prst="rect">
            <a:avLst/>
          </a:prstGeom>
        </p:spPr>
      </p:pic>
      <p:pic>
        <p:nvPicPr>
          <p:cNvPr id="10" name="Graphique 9">
            <a:extLst>
              <a:ext uri="{FF2B5EF4-FFF2-40B4-BE49-F238E27FC236}">
                <a16:creationId xmlns:a16="http://schemas.microsoft.com/office/drawing/2014/main" id="{4A75031B-3629-20DA-4A10-4049FA48B8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69416" y="261937"/>
            <a:ext cx="1365409" cy="581025"/>
          </a:xfrm>
          <a:prstGeom prst="rect">
            <a:avLst/>
          </a:prstGeom>
        </p:spPr>
      </p:pic>
      <p:sp>
        <p:nvSpPr>
          <p:cNvPr id="4" name="ZoneTexte 3">
            <a:extLst>
              <a:ext uri="{FF2B5EF4-FFF2-40B4-BE49-F238E27FC236}">
                <a16:creationId xmlns:a16="http://schemas.microsoft.com/office/drawing/2014/main" id="{FCEEE6A9-CA25-F61B-7E20-E79FA3C7BB2C}"/>
              </a:ext>
            </a:extLst>
          </p:cNvPr>
          <p:cNvSpPr txBox="1"/>
          <p:nvPr/>
        </p:nvSpPr>
        <p:spPr>
          <a:xfrm>
            <a:off x="4575463" y="457200"/>
            <a:ext cx="3041072" cy="461665"/>
          </a:xfrm>
          <a:prstGeom prst="rect">
            <a:avLst/>
          </a:prstGeom>
          <a:noFill/>
        </p:spPr>
        <p:txBody>
          <a:bodyPr wrap="square" rtlCol="0">
            <a:spAutoFit/>
          </a:bodyPr>
          <a:lstStyle/>
          <a:p>
            <a:r>
              <a:rPr lang="fr-FR" sz="2400" dirty="0">
                <a:solidFill>
                  <a:srgbClr val="3F58A4"/>
                </a:solidFill>
                <a:latin typeface="Verlag Bold" pitchFamily="50" charset="0"/>
              </a:rPr>
              <a:t>LE DÉFI CONNECTÉ</a:t>
            </a:r>
          </a:p>
        </p:txBody>
      </p:sp>
      <p:pic>
        <p:nvPicPr>
          <p:cNvPr id="8" name="Graphique 7">
            <a:extLst>
              <a:ext uri="{FF2B5EF4-FFF2-40B4-BE49-F238E27FC236}">
                <a16:creationId xmlns:a16="http://schemas.microsoft.com/office/drawing/2014/main" id="{4EA11320-01FE-8478-471A-27234C85947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00512" y="1033462"/>
            <a:ext cx="3990975" cy="28575"/>
          </a:xfrm>
          <a:prstGeom prst="rect">
            <a:avLst/>
          </a:prstGeom>
        </p:spPr>
      </p:pic>
      <p:pic>
        <p:nvPicPr>
          <p:cNvPr id="15" name="Graphique 14">
            <a:extLst>
              <a:ext uri="{FF2B5EF4-FFF2-40B4-BE49-F238E27FC236}">
                <a16:creationId xmlns:a16="http://schemas.microsoft.com/office/drawing/2014/main" id="{083852A0-A492-1916-FA29-DCA7EF67CDC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04117" y="3636917"/>
            <a:ext cx="167608" cy="45719"/>
          </a:xfrm>
          <a:prstGeom prst="rect">
            <a:avLst/>
          </a:prstGeom>
        </p:spPr>
      </p:pic>
      <p:pic>
        <p:nvPicPr>
          <p:cNvPr id="16" name="Graphique 15">
            <a:extLst>
              <a:ext uri="{FF2B5EF4-FFF2-40B4-BE49-F238E27FC236}">
                <a16:creationId xmlns:a16="http://schemas.microsoft.com/office/drawing/2014/main" id="{762120DD-F208-023E-69FA-346829E9AA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41023" y="4287258"/>
            <a:ext cx="167608" cy="45719"/>
          </a:xfrm>
          <a:prstGeom prst="rect">
            <a:avLst/>
          </a:prstGeom>
        </p:spPr>
      </p:pic>
      <p:pic>
        <p:nvPicPr>
          <p:cNvPr id="19" name="Graphique 18">
            <a:extLst>
              <a:ext uri="{FF2B5EF4-FFF2-40B4-BE49-F238E27FC236}">
                <a16:creationId xmlns:a16="http://schemas.microsoft.com/office/drawing/2014/main" id="{907B2497-135F-D748-F0F5-FF1215C7555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80650" y="4711610"/>
            <a:ext cx="167608" cy="45719"/>
          </a:xfrm>
          <a:prstGeom prst="rect">
            <a:avLst/>
          </a:prstGeom>
        </p:spPr>
      </p:pic>
      <p:pic>
        <p:nvPicPr>
          <p:cNvPr id="20" name="Graphique 19">
            <a:extLst>
              <a:ext uri="{FF2B5EF4-FFF2-40B4-BE49-F238E27FC236}">
                <a16:creationId xmlns:a16="http://schemas.microsoft.com/office/drawing/2014/main" id="{4DA577EE-EC5F-44BC-C7A1-3A002A2B0D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76548" y="3636917"/>
            <a:ext cx="167608" cy="45719"/>
          </a:xfrm>
          <a:prstGeom prst="rect">
            <a:avLst/>
          </a:prstGeom>
        </p:spPr>
      </p:pic>
      <p:pic>
        <p:nvPicPr>
          <p:cNvPr id="21" name="Graphique 20">
            <a:extLst>
              <a:ext uri="{FF2B5EF4-FFF2-40B4-BE49-F238E27FC236}">
                <a16:creationId xmlns:a16="http://schemas.microsoft.com/office/drawing/2014/main" id="{4F0792AC-406A-5792-A234-765F121EB1B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66070" y="4492422"/>
            <a:ext cx="167608" cy="45719"/>
          </a:xfrm>
          <a:prstGeom prst="rect">
            <a:avLst/>
          </a:prstGeom>
        </p:spPr>
      </p:pic>
      <p:pic>
        <p:nvPicPr>
          <p:cNvPr id="22" name="Graphique 21">
            <a:extLst>
              <a:ext uri="{FF2B5EF4-FFF2-40B4-BE49-F238E27FC236}">
                <a16:creationId xmlns:a16="http://schemas.microsoft.com/office/drawing/2014/main" id="{C2FCCF2D-5D25-5674-88A8-788B275AED5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46119" y="5129230"/>
            <a:ext cx="167608" cy="45719"/>
          </a:xfrm>
          <a:prstGeom prst="rect">
            <a:avLst/>
          </a:prstGeom>
        </p:spPr>
      </p:pic>
      <p:pic>
        <p:nvPicPr>
          <p:cNvPr id="23" name="Graphique 22">
            <a:extLst>
              <a:ext uri="{FF2B5EF4-FFF2-40B4-BE49-F238E27FC236}">
                <a16:creationId xmlns:a16="http://schemas.microsoft.com/office/drawing/2014/main" id="{04D298EE-A93C-96A6-BB3C-C98BD3DD152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02212" y="5780125"/>
            <a:ext cx="167608" cy="45719"/>
          </a:xfrm>
          <a:prstGeom prst="rect">
            <a:avLst/>
          </a:prstGeom>
        </p:spPr>
      </p:pic>
    </p:spTree>
    <p:extLst>
      <p:ext uri="{BB962C8B-B14F-4D97-AF65-F5344CB8AC3E}">
        <p14:creationId xmlns:p14="http://schemas.microsoft.com/office/powerpoint/2010/main" val="378247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B39EA-0C6E-28A7-2382-57EAD9E4D524}"/>
            </a:ext>
          </a:extLst>
        </p:cNvPr>
        <p:cNvGrpSpPr/>
        <p:nvPr/>
      </p:nvGrpSpPr>
      <p:grpSpPr>
        <a:xfrm>
          <a:off x="0" y="0"/>
          <a:ext cx="0" cy="0"/>
          <a:chOff x="0" y="0"/>
          <a:chExt cx="0" cy="0"/>
        </a:xfrm>
      </p:grpSpPr>
      <p:pic>
        <p:nvPicPr>
          <p:cNvPr id="5" name="Graphique 4">
            <a:extLst>
              <a:ext uri="{FF2B5EF4-FFF2-40B4-BE49-F238E27FC236}">
                <a16:creationId xmlns:a16="http://schemas.microsoft.com/office/drawing/2014/main" id="{991FCF83-93D7-C9A8-99FD-072C715792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00512" y="1033462"/>
            <a:ext cx="3990975" cy="28575"/>
          </a:xfrm>
          <a:prstGeom prst="rect">
            <a:avLst/>
          </a:prstGeom>
        </p:spPr>
      </p:pic>
      <p:sp>
        <p:nvSpPr>
          <p:cNvPr id="6" name="ZoneTexte 5">
            <a:extLst>
              <a:ext uri="{FF2B5EF4-FFF2-40B4-BE49-F238E27FC236}">
                <a16:creationId xmlns:a16="http://schemas.microsoft.com/office/drawing/2014/main" id="{01FCF282-EFE8-1C2A-D1A3-867118EF2028}"/>
              </a:ext>
            </a:extLst>
          </p:cNvPr>
          <p:cNvSpPr txBox="1"/>
          <p:nvPr/>
        </p:nvSpPr>
        <p:spPr>
          <a:xfrm>
            <a:off x="3972102" y="457200"/>
            <a:ext cx="4247793" cy="461665"/>
          </a:xfrm>
          <a:prstGeom prst="rect">
            <a:avLst/>
          </a:prstGeom>
          <a:noFill/>
        </p:spPr>
        <p:txBody>
          <a:bodyPr wrap="square" rtlCol="0">
            <a:spAutoFit/>
          </a:bodyPr>
          <a:lstStyle/>
          <a:p>
            <a:r>
              <a:rPr lang="fr-FR" sz="2400" dirty="0">
                <a:solidFill>
                  <a:srgbClr val="3F58A4"/>
                </a:solidFill>
                <a:latin typeface="Verlag Bold" pitchFamily="50" charset="0"/>
              </a:rPr>
              <a:t>11 RÉGIONS PARTICIPANTES</a:t>
            </a:r>
          </a:p>
        </p:txBody>
      </p:sp>
      <p:sp>
        <p:nvSpPr>
          <p:cNvPr id="4" name="ZoneTexte 3">
            <a:extLst>
              <a:ext uri="{FF2B5EF4-FFF2-40B4-BE49-F238E27FC236}">
                <a16:creationId xmlns:a16="http://schemas.microsoft.com/office/drawing/2014/main" id="{7BAC2DC6-788C-1FE0-29C2-764A75DE668D}"/>
              </a:ext>
            </a:extLst>
          </p:cNvPr>
          <p:cNvSpPr txBox="1"/>
          <p:nvPr/>
        </p:nvSpPr>
        <p:spPr>
          <a:xfrm>
            <a:off x="8219895" y="1464688"/>
            <a:ext cx="3632407" cy="4767459"/>
          </a:xfrm>
          <a:prstGeom prst="rect">
            <a:avLst/>
          </a:prstGeom>
          <a:noFill/>
        </p:spPr>
        <p:txBody>
          <a:bodyPr wrap="square" lIns="91440" tIns="45720" rIns="91440" bIns="45720" rtlCol="0" anchor="t">
            <a:spAutoFit/>
          </a:bodyPr>
          <a:lstStyle/>
          <a:p>
            <a:pPr>
              <a:lnSpc>
                <a:spcPct val="200000"/>
              </a:lnSpc>
            </a:pPr>
            <a:r>
              <a:rPr lang="fr-FR" sz="1400" dirty="0">
                <a:latin typeface="Verlag Bold" pitchFamily="50" charset="0"/>
              </a:rPr>
              <a:t>Auvergne Rhône Alpes</a:t>
            </a:r>
          </a:p>
          <a:p>
            <a:pPr>
              <a:lnSpc>
                <a:spcPct val="200000"/>
              </a:lnSpc>
            </a:pPr>
            <a:r>
              <a:rPr lang="fr-FR" sz="1400" dirty="0">
                <a:latin typeface="Verlag Bold" pitchFamily="50" charset="0"/>
              </a:rPr>
              <a:t>Bourgogne Franche Comté</a:t>
            </a:r>
          </a:p>
          <a:p>
            <a:pPr>
              <a:lnSpc>
                <a:spcPct val="200000"/>
              </a:lnSpc>
            </a:pPr>
            <a:r>
              <a:rPr lang="fr-FR" sz="1400" dirty="0">
                <a:latin typeface="Verlag Bold" pitchFamily="50" charset="0"/>
              </a:rPr>
              <a:t>Guadeloupe / Saint Martin / Saint Barthélemy</a:t>
            </a:r>
          </a:p>
          <a:p>
            <a:pPr>
              <a:lnSpc>
                <a:spcPct val="200000"/>
              </a:lnSpc>
            </a:pPr>
            <a:r>
              <a:rPr lang="fr-FR" sz="1400" dirty="0">
                <a:latin typeface="Verlag Bold" pitchFamily="50" charset="0"/>
              </a:rPr>
              <a:t>Centre Val de Loire</a:t>
            </a:r>
          </a:p>
          <a:p>
            <a:pPr>
              <a:lnSpc>
                <a:spcPct val="200000"/>
              </a:lnSpc>
            </a:pPr>
            <a:r>
              <a:rPr lang="fr-FR" sz="1400" dirty="0">
                <a:latin typeface="Verlag Bold" pitchFamily="50" charset="0"/>
              </a:rPr>
              <a:t>Grand Est</a:t>
            </a:r>
          </a:p>
          <a:p>
            <a:pPr>
              <a:lnSpc>
                <a:spcPct val="200000"/>
              </a:lnSpc>
            </a:pPr>
            <a:r>
              <a:rPr lang="fr-FR" sz="1400" dirty="0">
                <a:latin typeface="Verlag Bold" pitchFamily="50" charset="0"/>
              </a:rPr>
              <a:t>Guyane</a:t>
            </a:r>
          </a:p>
          <a:p>
            <a:pPr>
              <a:lnSpc>
                <a:spcPct val="200000"/>
              </a:lnSpc>
            </a:pPr>
            <a:r>
              <a:rPr lang="fr-FR" sz="1400" dirty="0">
                <a:latin typeface="Verlag Bold" pitchFamily="50" charset="0"/>
              </a:rPr>
              <a:t>Hauts de France</a:t>
            </a:r>
          </a:p>
          <a:p>
            <a:pPr>
              <a:lnSpc>
                <a:spcPct val="200000"/>
              </a:lnSpc>
            </a:pPr>
            <a:r>
              <a:rPr lang="fr-FR" sz="1400" dirty="0">
                <a:latin typeface="Verlag Bold" pitchFamily="50" charset="0"/>
              </a:rPr>
              <a:t>Ile de France</a:t>
            </a:r>
          </a:p>
          <a:p>
            <a:pPr>
              <a:lnSpc>
                <a:spcPct val="200000"/>
              </a:lnSpc>
            </a:pPr>
            <a:r>
              <a:rPr lang="fr-FR" sz="1400" dirty="0">
                <a:latin typeface="Verlag Bold" pitchFamily="50" charset="0"/>
              </a:rPr>
              <a:t>Martinique</a:t>
            </a:r>
          </a:p>
          <a:p>
            <a:pPr>
              <a:lnSpc>
                <a:spcPct val="200000"/>
              </a:lnSpc>
            </a:pPr>
            <a:r>
              <a:rPr lang="fr-FR" sz="1400" dirty="0">
                <a:latin typeface="Verlag Bold" pitchFamily="50" charset="0"/>
              </a:rPr>
              <a:t>Occitanie</a:t>
            </a:r>
          </a:p>
          <a:p>
            <a:pPr>
              <a:lnSpc>
                <a:spcPct val="200000"/>
              </a:lnSpc>
            </a:pPr>
            <a:r>
              <a:rPr lang="fr-FR" sz="1400" dirty="0">
                <a:latin typeface="Verlag Bold" pitchFamily="50" charset="0"/>
              </a:rPr>
              <a:t>Pays de la Loire</a:t>
            </a:r>
          </a:p>
        </p:txBody>
      </p:sp>
      <p:pic>
        <p:nvPicPr>
          <p:cNvPr id="8" name="Graphique 7">
            <a:extLst>
              <a:ext uri="{FF2B5EF4-FFF2-40B4-BE49-F238E27FC236}">
                <a16:creationId xmlns:a16="http://schemas.microsoft.com/office/drawing/2014/main" id="{29584124-69CA-C614-C9EB-0AC322C13A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9416" y="261937"/>
            <a:ext cx="1365409" cy="581025"/>
          </a:xfrm>
          <a:prstGeom prst="rect">
            <a:avLst/>
          </a:prstGeom>
        </p:spPr>
      </p:pic>
      <p:pic>
        <p:nvPicPr>
          <p:cNvPr id="2" name="Graphique 1">
            <a:extLst>
              <a:ext uri="{FF2B5EF4-FFF2-40B4-BE49-F238E27FC236}">
                <a16:creationId xmlns:a16="http://schemas.microsoft.com/office/drawing/2014/main" id="{618F4EA0-CADF-FE93-3DEB-1CE992CABD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8838" y="1464688"/>
            <a:ext cx="6637440" cy="5009853"/>
          </a:xfrm>
          <a:prstGeom prst="rect">
            <a:avLst/>
          </a:prstGeom>
        </p:spPr>
      </p:pic>
    </p:spTree>
    <p:extLst>
      <p:ext uri="{BB962C8B-B14F-4D97-AF65-F5344CB8AC3E}">
        <p14:creationId xmlns:p14="http://schemas.microsoft.com/office/powerpoint/2010/main" val="58479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3796C-2858-BCF2-EDA1-F565FFE14AD8}"/>
            </a:ext>
          </a:extLst>
        </p:cNvPr>
        <p:cNvGrpSpPr/>
        <p:nvPr/>
      </p:nvGrpSpPr>
      <p:grpSpPr>
        <a:xfrm>
          <a:off x="0" y="0"/>
          <a:ext cx="0" cy="0"/>
          <a:chOff x="0" y="0"/>
          <a:chExt cx="0" cy="0"/>
        </a:xfrm>
      </p:grpSpPr>
      <p:pic>
        <p:nvPicPr>
          <p:cNvPr id="5" name="Graphique 4">
            <a:extLst>
              <a:ext uri="{FF2B5EF4-FFF2-40B4-BE49-F238E27FC236}">
                <a16:creationId xmlns:a16="http://schemas.microsoft.com/office/drawing/2014/main" id="{6018DD35-569C-8997-275D-98767ED2A2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00512" y="1033462"/>
            <a:ext cx="3990975" cy="28575"/>
          </a:xfrm>
          <a:prstGeom prst="rect">
            <a:avLst/>
          </a:prstGeom>
        </p:spPr>
      </p:pic>
      <p:sp>
        <p:nvSpPr>
          <p:cNvPr id="6" name="ZoneTexte 5">
            <a:extLst>
              <a:ext uri="{FF2B5EF4-FFF2-40B4-BE49-F238E27FC236}">
                <a16:creationId xmlns:a16="http://schemas.microsoft.com/office/drawing/2014/main" id="{AC1AA973-2648-C135-A9BD-3B80E12F1024}"/>
              </a:ext>
            </a:extLst>
          </p:cNvPr>
          <p:cNvSpPr txBox="1"/>
          <p:nvPr/>
        </p:nvSpPr>
        <p:spPr>
          <a:xfrm>
            <a:off x="5048285" y="457200"/>
            <a:ext cx="2095428" cy="461665"/>
          </a:xfrm>
          <a:prstGeom prst="rect">
            <a:avLst/>
          </a:prstGeom>
          <a:noFill/>
        </p:spPr>
        <p:txBody>
          <a:bodyPr wrap="square" rtlCol="0">
            <a:spAutoFit/>
          </a:bodyPr>
          <a:lstStyle/>
          <a:p>
            <a:r>
              <a:rPr lang="fr-FR" sz="2400" dirty="0">
                <a:latin typeface="Verlag Bold" pitchFamily="50" charset="0"/>
              </a:rPr>
              <a:t>CALENDRIER</a:t>
            </a:r>
          </a:p>
        </p:txBody>
      </p:sp>
      <p:pic>
        <p:nvPicPr>
          <p:cNvPr id="7" name="Graphique 6">
            <a:extLst>
              <a:ext uri="{FF2B5EF4-FFF2-40B4-BE49-F238E27FC236}">
                <a16:creationId xmlns:a16="http://schemas.microsoft.com/office/drawing/2014/main" id="{5B632AEF-62FC-7A7D-4893-D08D90F10F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9416" y="261937"/>
            <a:ext cx="1365409" cy="581025"/>
          </a:xfrm>
          <a:prstGeom prst="rect">
            <a:avLst/>
          </a:prstGeom>
        </p:spPr>
      </p:pic>
      <p:pic>
        <p:nvPicPr>
          <p:cNvPr id="11" name="Graphique 10">
            <a:extLst>
              <a:ext uri="{FF2B5EF4-FFF2-40B4-BE49-F238E27FC236}">
                <a16:creationId xmlns:a16="http://schemas.microsoft.com/office/drawing/2014/main" id="{7D3DFFA3-C785-89CF-60F2-3485DFDD46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43525" y="1239768"/>
            <a:ext cx="1504950" cy="1323975"/>
          </a:xfrm>
          <a:prstGeom prst="rect">
            <a:avLst/>
          </a:prstGeom>
        </p:spPr>
      </p:pic>
      <p:sp>
        <p:nvSpPr>
          <p:cNvPr id="12" name="ZoneTexte 11">
            <a:extLst>
              <a:ext uri="{FF2B5EF4-FFF2-40B4-BE49-F238E27FC236}">
                <a16:creationId xmlns:a16="http://schemas.microsoft.com/office/drawing/2014/main" id="{1205A98D-00A9-A572-2B66-E0E73A82D868}"/>
              </a:ext>
            </a:extLst>
          </p:cNvPr>
          <p:cNvSpPr txBox="1"/>
          <p:nvPr/>
        </p:nvSpPr>
        <p:spPr>
          <a:xfrm>
            <a:off x="999755" y="3510095"/>
            <a:ext cx="7706500" cy="584775"/>
          </a:xfrm>
          <a:prstGeom prst="rect">
            <a:avLst/>
          </a:prstGeom>
          <a:noFill/>
        </p:spPr>
        <p:txBody>
          <a:bodyPr wrap="square" rtlCol="0">
            <a:spAutoFit/>
          </a:bodyPr>
          <a:lstStyle/>
          <a:p>
            <a:r>
              <a:rPr lang="fr-FR" sz="3200" dirty="0">
                <a:latin typeface="Verlag Bold" pitchFamily="50" charset="0"/>
              </a:rPr>
              <a:t>Début du Défi connecté le 12 mars</a:t>
            </a:r>
          </a:p>
        </p:txBody>
      </p:sp>
      <p:sp>
        <p:nvSpPr>
          <p:cNvPr id="3" name="ZoneTexte 2">
            <a:extLst>
              <a:ext uri="{FF2B5EF4-FFF2-40B4-BE49-F238E27FC236}">
                <a16:creationId xmlns:a16="http://schemas.microsoft.com/office/drawing/2014/main" id="{8EC7F81A-48ED-E95C-04AF-A2E2FC11F48A}"/>
              </a:ext>
            </a:extLst>
          </p:cNvPr>
          <p:cNvSpPr txBox="1"/>
          <p:nvPr/>
        </p:nvSpPr>
        <p:spPr>
          <a:xfrm>
            <a:off x="999755" y="2803428"/>
            <a:ext cx="7926624" cy="584775"/>
          </a:xfrm>
          <a:prstGeom prst="rect">
            <a:avLst/>
          </a:prstGeom>
          <a:noFill/>
        </p:spPr>
        <p:txBody>
          <a:bodyPr wrap="square" rtlCol="0">
            <a:spAutoFit/>
          </a:bodyPr>
          <a:lstStyle/>
          <a:p>
            <a:r>
              <a:rPr lang="fr-FR" sz="3200" dirty="0">
                <a:latin typeface="Verlag Bold" pitchFamily="50" charset="0"/>
              </a:rPr>
              <a:t>Ouverture des inscriptions le 26 février 2025</a:t>
            </a:r>
          </a:p>
        </p:txBody>
      </p:sp>
      <p:sp>
        <p:nvSpPr>
          <p:cNvPr id="4" name="ZoneTexte 3">
            <a:extLst>
              <a:ext uri="{FF2B5EF4-FFF2-40B4-BE49-F238E27FC236}">
                <a16:creationId xmlns:a16="http://schemas.microsoft.com/office/drawing/2014/main" id="{310914B5-F1BD-2F81-BE6A-F369AD10688B}"/>
              </a:ext>
            </a:extLst>
          </p:cNvPr>
          <p:cNvSpPr txBox="1"/>
          <p:nvPr/>
        </p:nvSpPr>
        <p:spPr>
          <a:xfrm>
            <a:off x="999755" y="4921437"/>
            <a:ext cx="7706500" cy="584775"/>
          </a:xfrm>
          <a:prstGeom prst="rect">
            <a:avLst/>
          </a:prstGeom>
          <a:noFill/>
        </p:spPr>
        <p:txBody>
          <a:bodyPr wrap="square" rtlCol="0">
            <a:spAutoFit/>
          </a:bodyPr>
          <a:lstStyle/>
          <a:p>
            <a:r>
              <a:rPr lang="fr-FR" sz="3200" dirty="0">
                <a:latin typeface="Verlag Bold" pitchFamily="50" charset="0"/>
              </a:rPr>
              <a:t>Fin du Défi le 02 avril</a:t>
            </a:r>
          </a:p>
        </p:txBody>
      </p:sp>
      <p:sp>
        <p:nvSpPr>
          <p:cNvPr id="8" name="ZoneTexte 7">
            <a:extLst>
              <a:ext uri="{FF2B5EF4-FFF2-40B4-BE49-F238E27FC236}">
                <a16:creationId xmlns:a16="http://schemas.microsoft.com/office/drawing/2014/main" id="{6EE9135E-CB89-1B92-8395-7EF4F7D15930}"/>
              </a:ext>
            </a:extLst>
          </p:cNvPr>
          <p:cNvSpPr txBox="1"/>
          <p:nvPr/>
        </p:nvSpPr>
        <p:spPr>
          <a:xfrm>
            <a:off x="999754" y="4215766"/>
            <a:ext cx="11023247" cy="584775"/>
          </a:xfrm>
          <a:prstGeom prst="rect">
            <a:avLst/>
          </a:prstGeom>
          <a:noFill/>
        </p:spPr>
        <p:txBody>
          <a:bodyPr wrap="square" rtlCol="0">
            <a:spAutoFit/>
          </a:bodyPr>
          <a:lstStyle/>
          <a:p>
            <a:r>
              <a:rPr lang="fr-FR" sz="3200" dirty="0">
                <a:latin typeface="Verlag Bold" pitchFamily="50" charset="0"/>
              </a:rPr>
              <a:t>Fin des inscriptions et début du mode </a:t>
            </a:r>
            <a:r>
              <a:rPr lang="fr-FR" sz="3200" dirty="0" err="1">
                <a:latin typeface="Verlag Bold" pitchFamily="50" charset="0"/>
              </a:rPr>
              <a:t>shadow</a:t>
            </a:r>
            <a:r>
              <a:rPr lang="fr-FR" sz="3200" dirty="0">
                <a:latin typeface="Verlag Bold" pitchFamily="50" charset="0"/>
              </a:rPr>
              <a:t>* le </a:t>
            </a:r>
            <a:r>
              <a:rPr lang="fr-FR" sz="3200">
                <a:latin typeface="Verlag Bold" pitchFamily="50" charset="0"/>
              </a:rPr>
              <a:t>31 mars soir</a:t>
            </a:r>
            <a:endParaRPr lang="fr-FR" sz="3200" dirty="0">
              <a:latin typeface="Verlag Bold" pitchFamily="50" charset="0"/>
            </a:endParaRPr>
          </a:p>
        </p:txBody>
      </p:sp>
      <p:sp>
        <p:nvSpPr>
          <p:cNvPr id="9" name="ZoneTexte 8">
            <a:extLst>
              <a:ext uri="{FF2B5EF4-FFF2-40B4-BE49-F238E27FC236}">
                <a16:creationId xmlns:a16="http://schemas.microsoft.com/office/drawing/2014/main" id="{E2593344-F662-ECD4-1584-56C3EE1AE40F}"/>
              </a:ext>
            </a:extLst>
          </p:cNvPr>
          <p:cNvSpPr txBox="1"/>
          <p:nvPr/>
        </p:nvSpPr>
        <p:spPr>
          <a:xfrm>
            <a:off x="204186" y="6276513"/>
            <a:ext cx="10311413" cy="307777"/>
          </a:xfrm>
          <a:prstGeom prst="rect">
            <a:avLst/>
          </a:prstGeom>
          <a:noFill/>
        </p:spPr>
        <p:txBody>
          <a:bodyPr wrap="square" rtlCol="0">
            <a:spAutoFit/>
          </a:bodyPr>
          <a:lstStyle/>
          <a:p>
            <a:r>
              <a:rPr lang="fr-FR" sz="1400" dirty="0">
                <a:latin typeface="Verlag Bold" pitchFamily="50" charset="0"/>
              </a:rPr>
              <a:t>*</a:t>
            </a:r>
            <a:r>
              <a:rPr lang="fr-FR" sz="1400" i="1" dirty="0">
                <a:latin typeface="Verlag Bold" pitchFamily="50" charset="0"/>
                <a:ea typeface="Calibri" panose="020F0502020204030204" pitchFamily="34" charset="0"/>
                <a:cs typeface="Calibri" panose="020F0502020204030204" pitchFamily="34" charset="0"/>
              </a:rPr>
              <a:t>C</a:t>
            </a:r>
            <a:r>
              <a:rPr lang="fr-FR" sz="1400" i="1" dirty="0">
                <a:effectLst/>
                <a:latin typeface="Verlag Bold" pitchFamily="50" charset="0"/>
                <a:ea typeface="Calibri" panose="020F0502020204030204" pitchFamily="34" charset="0"/>
                <a:cs typeface="Calibri" panose="020F0502020204030204" pitchFamily="34" charset="0"/>
              </a:rPr>
              <a:t>lassements et équipes cachés les deux derniers jours du Défi pour accentuer la compétition</a:t>
            </a:r>
            <a:endParaRPr lang="fr-FR" sz="1400" i="1" dirty="0">
              <a:latin typeface="Verlag Bold" pitchFamily="50" charset="0"/>
            </a:endParaRPr>
          </a:p>
        </p:txBody>
      </p:sp>
      <p:sp>
        <p:nvSpPr>
          <p:cNvPr id="10" name="ZoneTexte 9">
            <a:extLst>
              <a:ext uri="{FF2B5EF4-FFF2-40B4-BE49-F238E27FC236}">
                <a16:creationId xmlns:a16="http://schemas.microsoft.com/office/drawing/2014/main" id="{0AF70EE4-2214-D49F-0AF2-38F5BE786199}"/>
              </a:ext>
            </a:extLst>
          </p:cNvPr>
          <p:cNvSpPr txBox="1"/>
          <p:nvPr/>
        </p:nvSpPr>
        <p:spPr>
          <a:xfrm>
            <a:off x="999755" y="5570755"/>
            <a:ext cx="7706500" cy="584775"/>
          </a:xfrm>
          <a:prstGeom prst="rect">
            <a:avLst/>
          </a:prstGeom>
          <a:noFill/>
        </p:spPr>
        <p:txBody>
          <a:bodyPr wrap="square" rtlCol="0">
            <a:spAutoFit/>
          </a:bodyPr>
          <a:lstStyle/>
          <a:p>
            <a:r>
              <a:rPr lang="fr-FR" sz="3200" dirty="0">
                <a:latin typeface="Verlag Bold" pitchFamily="50" charset="0"/>
              </a:rPr>
              <a:t>Annonce des résultats début avril</a:t>
            </a:r>
          </a:p>
        </p:txBody>
      </p:sp>
    </p:spTree>
    <p:extLst>
      <p:ext uri="{BB962C8B-B14F-4D97-AF65-F5344CB8AC3E}">
        <p14:creationId xmlns:p14="http://schemas.microsoft.com/office/powerpoint/2010/main" val="1863438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DC03D-0AA0-623B-1D4A-BADB488853A8}"/>
            </a:ext>
          </a:extLst>
        </p:cNvPr>
        <p:cNvGrpSpPr/>
        <p:nvPr/>
      </p:nvGrpSpPr>
      <p:grpSpPr>
        <a:xfrm>
          <a:off x="0" y="0"/>
          <a:ext cx="0" cy="0"/>
          <a:chOff x="0" y="0"/>
          <a:chExt cx="0" cy="0"/>
        </a:xfrm>
      </p:grpSpPr>
      <p:pic>
        <p:nvPicPr>
          <p:cNvPr id="5" name="Graphique 4">
            <a:extLst>
              <a:ext uri="{FF2B5EF4-FFF2-40B4-BE49-F238E27FC236}">
                <a16:creationId xmlns:a16="http://schemas.microsoft.com/office/drawing/2014/main" id="{F440F06E-D7C2-9598-8E83-2C8F0C1F88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03290" y="1033462"/>
            <a:ext cx="6385420" cy="45719"/>
          </a:xfrm>
          <a:prstGeom prst="rect">
            <a:avLst/>
          </a:prstGeom>
        </p:spPr>
      </p:pic>
      <p:sp>
        <p:nvSpPr>
          <p:cNvPr id="6" name="ZoneTexte 5">
            <a:extLst>
              <a:ext uri="{FF2B5EF4-FFF2-40B4-BE49-F238E27FC236}">
                <a16:creationId xmlns:a16="http://schemas.microsoft.com/office/drawing/2014/main" id="{AB1D46C1-F257-EF34-734B-181DBCC26F4B}"/>
              </a:ext>
            </a:extLst>
          </p:cNvPr>
          <p:cNvSpPr txBox="1"/>
          <p:nvPr/>
        </p:nvSpPr>
        <p:spPr>
          <a:xfrm>
            <a:off x="2173187" y="457200"/>
            <a:ext cx="7845625" cy="461665"/>
          </a:xfrm>
          <a:prstGeom prst="rect">
            <a:avLst/>
          </a:prstGeom>
          <a:noFill/>
        </p:spPr>
        <p:txBody>
          <a:bodyPr wrap="square" rtlCol="0">
            <a:spAutoFit/>
          </a:bodyPr>
          <a:lstStyle/>
          <a:p>
            <a:r>
              <a:rPr lang="fr-FR" sz="2400" dirty="0">
                <a:solidFill>
                  <a:srgbClr val="3F58A4"/>
                </a:solidFill>
                <a:latin typeface="Verlag Bold" pitchFamily="50" charset="0"/>
              </a:rPr>
              <a:t>LE DÉPISTAGE ORGANISÉ DU CANCER COLORECTAL</a:t>
            </a:r>
          </a:p>
        </p:txBody>
      </p:sp>
      <p:pic>
        <p:nvPicPr>
          <p:cNvPr id="3" name="Graphique 2">
            <a:extLst>
              <a:ext uri="{FF2B5EF4-FFF2-40B4-BE49-F238E27FC236}">
                <a16:creationId xmlns:a16="http://schemas.microsoft.com/office/drawing/2014/main" id="{700DB680-B36D-78BE-B2AF-5EA2D6ED4C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5470" y="1823660"/>
            <a:ext cx="2357909" cy="4250726"/>
          </a:xfrm>
          <a:prstGeom prst="rect">
            <a:avLst/>
          </a:prstGeom>
        </p:spPr>
      </p:pic>
      <p:sp>
        <p:nvSpPr>
          <p:cNvPr id="4" name="ZoneTexte 3">
            <a:extLst>
              <a:ext uri="{FF2B5EF4-FFF2-40B4-BE49-F238E27FC236}">
                <a16:creationId xmlns:a16="http://schemas.microsoft.com/office/drawing/2014/main" id="{B772A8EE-1D5F-5BB2-4E8D-C1D7014AEBFD}"/>
              </a:ext>
            </a:extLst>
          </p:cNvPr>
          <p:cNvSpPr txBox="1"/>
          <p:nvPr/>
        </p:nvSpPr>
        <p:spPr>
          <a:xfrm>
            <a:off x="980021" y="3115581"/>
            <a:ext cx="7360110" cy="2893100"/>
          </a:xfrm>
          <a:prstGeom prst="rect">
            <a:avLst/>
          </a:prstGeom>
          <a:noFill/>
        </p:spPr>
        <p:txBody>
          <a:bodyPr wrap="square" rtlCol="0">
            <a:spAutoFit/>
          </a:bodyPr>
          <a:lstStyle/>
          <a:p>
            <a:r>
              <a:rPr lang="fr-FR" sz="1400" b="1" dirty="0">
                <a:solidFill>
                  <a:schemeClr val="accent1">
                    <a:lumMod val="75000"/>
                  </a:schemeClr>
                </a:solidFill>
                <a:latin typeface="Verlag Bold" pitchFamily="50" charset="0"/>
              </a:rPr>
              <a:t>LE DÉPISTAGE ORGANISÉ DU CANCER COLORECTAL (DOCCR)</a:t>
            </a:r>
          </a:p>
          <a:p>
            <a:endParaRPr lang="fr-FR" sz="1400" b="1" dirty="0">
              <a:solidFill>
                <a:schemeClr val="accent1">
                  <a:lumMod val="75000"/>
                </a:schemeClr>
              </a:solidFill>
              <a:latin typeface="Verlag Bold" pitchFamily="50" charset="0"/>
            </a:endParaRPr>
          </a:p>
          <a:p>
            <a:r>
              <a:rPr lang="fr-FR" sz="1400" dirty="0">
                <a:latin typeface="Verlag Bold" pitchFamily="50" charset="0"/>
              </a:rPr>
              <a:t>Il existe un test de dépistage rapide et efficace à réaliser chez soi. Ce test immunologique mesure la présence de sang dans les selles (le caca) à partir d’un  seul prélèvement.</a:t>
            </a:r>
          </a:p>
          <a:p>
            <a:endParaRPr lang="fr-FR" sz="1400" dirty="0">
              <a:latin typeface="Verlag Bold" pitchFamily="50" charset="0"/>
            </a:endParaRPr>
          </a:p>
          <a:p>
            <a:endParaRPr lang="fr-FR" sz="1400" dirty="0">
              <a:latin typeface="Verlag Bold" pitchFamily="50" charset="0"/>
            </a:endParaRPr>
          </a:p>
          <a:p>
            <a:r>
              <a:rPr lang="fr-FR" sz="1400" b="1" dirty="0">
                <a:solidFill>
                  <a:schemeClr val="accent1">
                    <a:lumMod val="75000"/>
                  </a:schemeClr>
                </a:solidFill>
                <a:latin typeface="Verlag Bold" pitchFamily="50" charset="0"/>
              </a:rPr>
              <a:t>DÉPISTAGE DES CANCERS EN AURA</a:t>
            </a:r>
          </a:p>
          <a:p>
            <a:r>
              <a:rPr lang="fr-FR" sz="1400" b="1" dirty="0">
                <a:solidFill>
                  <a:schemeClr val="accent1">
                    <a:lumMod val="75000"/>
                  </a:schemeClr>
                </a:solidFill>
                <a:latin typeface="Verlag Bold" pitchFamily="50" charset="0"/>
              </a:rPr>
              <a:t> </a:t>
            </a:r>
          </a:p>
          <a:p>
            <a:r>
              <a:rPr lang="fr-FR" sz="1400" dirty="0">
                <a:latin typeface="Verlag Bold" pitchFamily="50" charset="0"/>
              </a:rPr>
              <a:t>Il est missionné par le Ministère de la Santé et de la Prévention et l’Assurance Maladie pour assurer sur la région : l’organisation, l’information, la promotion des dépistages, la mise en œuvre des programmes de dépistages des cancers du Sein, Colorectal et Col de l’Utérus ainsi que le suivi des examens et l’évaluation conformément aux cahiers des charges. Association loi 1901 créée le 1er janvier 2019, le Centre Régional est né de la fusion des structures départementales préexistantes.</a:t>
            </a:r>
          </a:p>
        </p:txBody>
      </p:sp>
      <p:sp>
        <p:nvSpPr>
          <p:cNvPr id="8" name="ZoneTexte 7">
            <a:extLst>
              <a:ext uri="{FF2B5EF4-FFF2-40B4-BE49-F238E27FC236}">
                <a16:creationId xmlns:a16="http://schemas.microsoft.com/office/drawing/2014/main" id="{C2F86A8D-D875-2981-1E45-E4C2DB35CB56}"/>
              </a:ext>
            </a:extLst>
          </p:cNvPr>
          <p:cNvSpPr txBox="1"/>
          <p:nvPr/>
        </p:nvSpPr>
        <p:spPr>
          <a:xfrm>
            <a:off x="1136009" y="1649844"/>
            <a:ext cx="1634068" cy="707886"/>
          </a:xfrm>
          <a:prstGeom prst="rect">
            <a:avLst/>
          </a:prstGeom>
          <a:noFill/>
        </p:spPr>
        <p:txBody>
          <a:bodyPr wrap="square" rtlCol="0">
            <a:spAutoFit/>
          </a:bodyPr>
          <a:lstStyle/>
          <a:p>
            <a:r>
              <a:rPr lang="fr-FR" sz="4000" dirty="0">
                <a:solidFill>
                  <a:schemeClr val="accent1">
                    <a:lumMod val="75000"/>
                  </a:schemeClr>
                </a:solidFill>
                <a:latin typeface="Verlag Black" pitchFamily="2" charset="0"/>
              </a:rPr>
              <a:t>47500</a:t>
            </a:r>
          </a:p>
        </p:txBody>
      </p:sp>
      <p:sp>
        <p:nvSpPr>
          <p:cNvPr id="9" name="ZoneTexte 8">
            <a:extLst>
              <a:ext uri="{FF2B5EF4-FFF2-40B4-BE49-F238E27FC236}">
                <a16:creationId xmlns:a16="http://schemas.microsoft.com/office/drawing/2014/main" id="{5284EBD9-31E1-DFA2-8F81-D5E31C40F4AC}"/>
              </a:ext>
            </a:extLst>
          </p:cNvPr>
          <p:cNvSpPr txBox="1"/>
          <p:nvPr/>
        </p:nvSpPr>
        <p:spPr>
          <a:xfrm>
            <a:off x="638616" y="2279593"/>
            <a:ext cx="2628855" cy="584775"/>
          </a:xfrm>
          <a:prstGeom prst="rect">
            <a:avLst/>
          </a:prstGeom>
          <a:noFill/>
        </p:spPr>
        <p:txBody>
          <a:bodyPr wrap="square" rtlCol="0">
            <a:spAutoFit/>
          </a:bodyPr>
          <a:lstStyle/>
          <a:p>
            <a:pPr algn="ctr"/>
            <a:r>
              <a:rPr lang="fr-FR" sz="1600" dirty="0">
                <a:latin typeface="Verlag Bold" pitchFamily="50" charset="0"/>
              </a:rPr>
              <a:t>personnes touchées</a:t>
            </a:r>
          </a:p>
          <a:p>
            <a:pPr algn="ctr"/>
            <a:r>
              <a:rPr lang="fr-FR" sz="1600" dirty="0">
                <a:latin typeface="Verlag Bold" pitchFamily="50" charset="0"/>
              </a:rPr>
              <a:t>par an en France</a:t>
            </a:r>
          </a:p>
        </p:txBody>
      </p:sp>
      <p:sp>
        <p:nvSpPr>
          <p:cNvPr id="10" name="ZoneTexte 9">
            <a:extLst>
              <a:ext uri="{FF2B5EF4-FFF2-40B4-BE49-F238E27FC236}">
                <a16:creationId xmlns:a16="http://schemas.microsoft.com/office/drawing/2014/main" id="{A91FA596-3E32-4967-9869-F6DCB49210EC}"/>
              </a:ext>
            </a:extLst>
          </p:cNvPr>
          <p:cNvSpPr txBox="1"/>
          <p:nvPr/>
        </p:nvSpPr>
        <p:spPr>
          <a:xfrm>
            <a:off x="3638006" y="1649844"/>
            <a:ext cx="1356191" cy="707886"/>
          </a:xfrm>
          <a:prstGeom prst="rect">
            <a:avLst/>
          </a:prstGeom>
          <a:noFill/>
        </p:spPr>
        <p:txBody>
          <a:bodyPr wrap="square" rtlCol="0">
            <a:spAutoFit/>
          </a:bodyPr>
          <a:lstStyle/>
          <a:p>
            <a:r>
              <a:rPr lang="fr-FR" sz="4000" dirty="0">
                <a:solidFill>
                  <a:schemeClr val="accent1">
                    <a:lumMod val="75000"/>
                  </a:schemeClr>
                </a:solidFill>
                <a:latin typeface="Verlag Black" pitchFamily="2" charset="0"/>
              </a:rPr>
              <a:t>3ème</a:t>
            </a:r>
          </a:p>
        </p:txBody>
      </p:sp>
      <p:sp>
        <p:nvSpPr>
          <p:cNvPr id="11" name="ZoneTexte 10">
            <a:extLst>
              <a:ext uri="{FF2B5EF4-FFF2-40B4-BE49-F238E27FC236}">
                <a16:creationId xmlns:a16="http://schemas.microsoft.com/office/drawing/2014/main" id="{437691CF-B3B1-69A9-DCE4-A556BDC33C89}"/>
              </a:ext>
            </a:extLst>
          </p:cNvPr>
          <p:cNvSpPr txBox="1"/>
          <p:nvPr/>
        </p:nvSpPr>
        <p:spPr>
          <a:xfrm>
            <a:off x="3001675" y="2279593"/>
            <a:ext cx="2628855" cy="338554"/>
          </a:xfrm>
          <a:prstGeom prst="rect">
            <a:avLst/>
          </a:prstGeom>
          <a:noFill/>
        </p:spPr>
        <p:txBody>
          <a:bodyPr wrap="square" rtlCol="0">
            <a:spAutoFit/>
          </a:bodyPr>
          <a:lstStyle/>
          <a:p>
            <a:pPr algn="ctr"/>
            <a:r>
              <a:rPr lang="fr-FR" sz="1600" dirty="0">
                <a:latin typeface="Verlag Bold" pitchFamily="50" charset="0"/>
              </a:rPr>
              <a:t>cancer chez l’homme</a:t>
            </a:r>
          </a:p>
        </p:txBody>
      </p:sp>
      <p:sp>
        <p:nvSpPr>
          <p:cNvPr id="12" name="ZoneTexte 11">
            <a:extLst>
              <a:ext uri="{FF2B5EF4-FFF2-40B4-BE49-F238E27FC236}">
                <a16:creationId xmlns:a16="http://schemas.microsoft.com/office/drawing/2014/main" id="{39D8AE42-AA8B-1913-6BCD-D5F735556DF5}"/>
              </a:ext>
            </a:extLst>
          </p:cNvPr>
          <p:cNvSpPr txBox="1"/>
          <p:nvPr/>
        </p:nvSpPr>
        <p:spPr>
          <a:xfrm>
            <a:off x="6086174" y="1649844"/>
            <a:ext cx="1356191" cy="707886"/>
          </a:xfrm>
          <a:prstGeom prst="rect">
            <a:avLst/>
          </a:prstGeom>
          <a:noFill/>
        </p:spPr>
        <p:txBody>
          <a:bodyPr wrap="square" rtlCol="0">
            <a:spAutoFit/>
          </a:bodyPr>
          <a:lstStyle/>
          <a:p>
            <a:r>
              <a:rPr lang="fr-FR" sz="4000" dirty="0">
                <a:solidFill>
                  <a:schemeClr val="accent1">
                    <a:lumMod val="75000"/>
                  </a:schemeClr>
                </a:solidFill>
                <a:latin typeface="Verlag Black" pitchFamily="2" charset="0"/>
              </a:rPr>
              <a:t>2ème</a:t>
            </a:r>
          </a:p>
        </p:txBody>
      </p:sp>
      <p:sp>
        <p:nvSpPr>
          <p:cNvPr id="13" name="ZoneTexte 12">
            <a:extLst>
              <a:ext uri="{FF2B5EF4-FFF2-40B4-BE49-F238E27FC236}">
                <a16:creationId xmlns:a16="http://schemas.microsoft.com/office/drawing/2014/main" id="{BDAC47E5-3DD5-52E3-0CEF-CCBF05D5C4BA}"/>
              </a:ext>
            </a:extLst>
          </p:cNvPr>
          <p:cNvSpPr txBox="1"/>
          <p:nvPr/>
        </p:nvSpPr>
        <p:spPr>
          <a:xfrm>
            <a:off x="5449843" y="2279593"/>
            <a:ext cx="2628855" cy="338554"/>
          </a:xfrm>
          <a:prstGeom prst="rect">
            <a:avLst/>
          </a:prstGeom>
          <a:noFill/>
        </p:spPr>
        <p:txBody>
          <a:bodyPr wrap="square" rtlCol="0">
            <a:spAutoFit/>
          </a:bodyPr>
          <a:lstStyle/>
          <a:p>
            <a:pPr algn="ctr"/>
            <a:r>
              <a:rPr lang="fr-FR" sz="1600" dirty="0">
                <a:latin typeface="Verlag Bold" pitchFamily="50" charset="0"/>
              </a:rPr>
              <a:t>cancer chez la femme</a:t>
            </a:r>
          </a:p>
        </p:txBody>
      </p:sp>
      <p:pic>
        <p:nvPicPr>
          <p:cNvPr id="14" name="Graphique 13">
            <a:extLst>
              <a:ext uri="{FF2B5EF4-FFF2-40B4-BE49-F238E27FC236}">
                <a16:creationId xmlns:a16="http://schemas.microsoft.com/office/drawing/2014/main" id="{6550C2DC-376A-C85E-5596-9148A6D484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69416" y="261937"/>
            <a:ext cx="1365409" cy="581025"/>
          </a:xfrm>
          <a:prstGeom prst="rect">
            <a:avLst/>
          </a:prstGeom>
        </p:spPr>
      </p:pic>
      <p:sp>
        <p:nvSpPr>
          <p:cNvPr id="16" name="Rectangle : coins arrondis 15">
            <a:extLst>
              <a:ext uri="{FF2B5EF4-FFF2-40B4-BE49-F238E27FC236}">
                <a16:creationId xmlns:a16="http://schemas.microsoft.com/office/drawing/2014/main" id="{8E06820A-F5B2-E86C-25B8-F31CF1DF7004}"/>
              </a:ext>
            </a:extLst>
          </p:cNvPr>
          <p:cNvSpPr/>
          <p:nvPr/>
        </p:nvSpPr>
        <p:spPr>
          <a:xfrm>
            <a:off x="9288710" y="3429000"/>
            <a:ext cx="1280706" cy="1613780"/>
          </a:xfrm>
          <a:prstGeom prst="roundRect">
            <a:avLst/>
          </a:prstGeom>
          <a:solidFill>
            <a:srgbClr val="D2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Graphique 14">
            <a:extLst>
              <a:ext uri="{FF2B5EF4-FFF2-40B4-BE49-F238E27FC236}">
                <a16:creationId xmlns:a16="http://schemas.microsoft.com/office/drawing/2014/main" id="{CCBAF164-A934-AB9E-3F02-9ADD4DAA31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55403" y="3445975"/>
            <a:ext cx="1747319" cy="1843801"/>
          </a:xfrm>
          <a:prstGeom prst="rect">
            <a:avLst/>
          </a:prstGeom>
        </p:spPr>
      </p:pic>
    </p:spTree>
    <p:extLst>
      <p:ext uri="{BB962C8B-B14F-4D97-AF65-F5344CB8AC3E}">
        <p14:creationId xmlns:p14="http://schemas.microsoft.com/office/powerpoint/2010/main" val="142771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DDA3B-9F5B-6BB2-3EF4-51EA189C9253}"/>
            </a:ext>
          </a:extLst>
        </p:cNvPr>
        <p:cNvGrpSpPr/>
        <p:nvPr/>
      </p:nvGrpSpPr>
      <p:grpSpPr>
        <a:xfrm>
          <a:off x="0" y="0"/>
          <a:ext cx="0" cy="0"/>
          <a:chOff x="0" y="0"/>
          <a:chExt cx="0" cy="0"/>
        </a:xfrm>
      </p:grpSpPr>
      <p:pic>
        <p:nvPicPr>
          <p:cNvPr id="5" name="Graphique 4">
            <a:extLst>
              <a:ext uri="{FF2B5EF4-FFF2-40B4-BE49-F238E27FC236}">
                <a16:creationId xmlns:a16="http://schemas.microsoft.com/office/drawing/2014/main" id="{9AFEFA8F-C7E3-E0AF-517F-FE870FD3B2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03290" y="1033462"/>
            <a:ext cx="6385420" cy="45719"/>
          </a:xfrm>
          <a:prstGeom prst="rect">
            <a:avLst/>
          </a:prstGeom>
        </p:spPr>
      </p:pic>
      <p:sp>
        <p:nvSpPr>
          <p:cNvPr id="6" name="ZoneTexte 5">
            <a:extLst>
              <a:ext uri="{FF2B5EF4-FFF2-40B4-BE49-F238E27FC236}">
                <a16:creationId xmlns:a16="http://schemas.microsoft.com/office/drawing/2014/main" id="{8215AE34-C53D-1F2C-AC8C-F61B2F5D05E7}"/>
              </a:ext>
            </a:extLst>
          </p:cNvPr>
          <p:cNvSpPr txBox="1"/>
          <p:nvPr/>
        </p:nvSpPr>
        <p:spPr>
          <a:xfrm>
            <a:off x="3532530" y="457200"/>
            <a:ext cx="5126940" cy="461665"/>
          </a:xfrm>
          <a:prstGeom prst="rect">
            <a:avLst/>
          </a:prstGeom>
          <a:noFill/>
        </p:spPr>
        <p:txBody>
          <a:bodyPr wrap="square" rtlCol="0">
            <a:spAutoFit/>
          </a:bodyPr>
          <a:lstStyle/>
          <a:p>
            <a:r>
              <a:rPr lang="fr-FR" sz="2400" dirty="0">
                <a:solidFill>
                  <a:srgbClr val="3F58A4"/>
                </a:solidFill>
                <a:latin typeface="Verlag Bold" pitchFamily="50" charset="0"/>
              </a:rPr>
              <a:t>INSCRIPTION ET MODE D’EMPLOI</a:t>
            </a:r>
          </a:p>
        </p:txBody>
      </p:sp>
      <p:sp>
        <p:nvSpPr>
          <p:cNvPr id="4" name="ZoneTexte 3">
            <a:extLst>
              <a:ext uri="{FF2B5EF4-FFF2-40B4-BE49-F238E27FC236}">
                <a16:creationId xmlns:a16="http://schemas.microsoft.com/office/drawing/2014/main" id="{75F158A6-D119-5462-47F5-7CE9D0558C3B}"/>
              </a:ext>
            </a:extLst>
          </p:cNvPr>
          <p:cNvSpPr txBox="1"/>
          <p:nvPr/>
        </p:nvSpPr>
        <p:spPr>
          <a:xfrm>
            <a:off x="2340581" y="1677373"/>
            <a:ext cx="8211714" cy="4832092"/>
          </a:xfrm>
          <a:prstGeom prst="rect">
            <a:avLst/>
          </a:prstGeom>
          <a:noFill/>
        </p:spPr>
        <p:txBody>
          <a:bodyPr wrap="square" rtlCol="0">
            <a:spAutoFit/>
          </a:bodyPr>
          <a:lstStyle/>
          <a:p>
            <a:r>
              <a:rPr lang="fr-FR" sz="1400" dirty="0">
                <a:latin typeface="Verlag Bold" pitchFamily="50" charset="0"/>
              </a:rPr>
              <a:t>Téléchargez l’application </a:t>
            </a:r>
            <a:r>
              <a:rPr lang="fr-FR" sz="1400" dirty="0" err="1">
                <a:latin typeface="Verlag Bold" pitchFamily="50" charset="0"/>
              </a:rPr>
              <a:t>Kiplin</a:t>
            </a:r>
            <a:r>
              <a:rPr lang="fr-FR" sz="1400" dirty="0">
                <a:latin typeface="Verlag Bold" pitchFamily="50" charset="0"/>
              </a:rPr>
              <a:t> (disponible sur Android et </a:t>
            </a:r>
            <a:r>
              <a:rPr lang="fr-FR" sz="1400" dirty="0" err="1">
                <a:latin typeface="Verlag Bold" pitchFamily="50" charset="0"/>
              </a:rPr>
              <a:t>IPhone</a:t>
            </a:r>
            <a:r>
              <a:rPr lang="fr-FR" sz="1400" dirty="0">
                <a:latin typeface="Verlag Bold" pitchFamily="50" charset="0"/>
              </a:rPr>
              <a:t>), et renseignez le code du défi : </a:t>
            </a:r>
            <a:r>
              <a:rPr lang="fr-FR" sz="1400" dirty="0">
                <a:solidFill>
                  <a:srgbClr val="3F58A4"/>
                </a:solidFill>
                <a:latin typeface="Verlag Bold" pitchFamily="50" charset="0"/>
              </a:rPr>
              <a:t>CRCDCMARSBLEU</a:t>
            </a:r>
          </a:p>
          <a:p>
            <a:endParaRPr lang="fr-FR" sz="1400" dirty="0">
              <a:latin typeface="Verlag Bold" pitchFamily="50" charset="0"/>
            </a:endParaRPr>
          </a:p>
          <a:p>
            <a:r>
              <a:rPr lang="fr-FR" sz="1400" dirty="0">
                <a:latin typeface="Verlag Bold" pitchFamily="50" charset="0"/>
              </a:rPr>
              <a:t>Reliez </a:t>
            </a:r>
            <a:r>
              <a:rPr lang="fr-FR" sz="1400" dirty="0" err="1">
                <a:latin typeface="Verlag Bold" pitchFamily="50" charset="0"/>
              </a:rPr>
              <a:t>Kiplin</a:t>
            </a:r>
            <a:r>
              <a:rPr lang="fr-FR" sz="1400" dirty="0">
                <a:latin typeface="Verlag Bold" pitchFamily="50" charset="0"/>
              </a:rPr>
              <a:t> à son compte Santé (sur </a:t>
            </a:r>
            <a:r>
              <a:rPr lang="fr-FR" sz="1400" dirty="0" err="1">
                <a:latin typeface="Verlag Bold" pitchFamily="50" charset="0"/>
              </a:rPr>
              <a:t>Iphone</a:t>
            </a:r>
            <a:r>
              <a:rPr lang="fr-FR" sz="1400" dirty="0">
                <a:latin typeface="Verlag Bold" pitchFamily="50" charset="0"/>
              </a:rPr>
              <a:t>) ou à son compte Google (sur Android)</a:t>
            </a:r>
          </a:p>
          <a:p>
            <a:endParaRPr lang="fr-FR" sz="1400" dirty="0">
              <a:latin typeface="Verlag Bold" pitchFamily="50" charset="0"/>
            </a:endParaRPr>
          </a:p>
          <a:p>
            <a:r>
              <a:rPr lang="fr-FR" sz="1400" dirty="0">
                <a:latin typeface="Verlag Bold" pitchFamily="50" charset="0"/>
              </a:rPr>
              <a:t>Renseignez les informations demandées. Renseignez votre département (attention, celui-ci doit être le </a:t>
            </a:r>
          </a:p>
          <a:p>
            <a:r>
              <a:rPr lang="fr-FR" sz="1400" dirty="0">
                <a:latin typeface="Verlag Bold" pitchFamily="50" charset="0"/>
              </a:rPr>
              <a:t>même que l’équipe que vous souhaitez rejoindre)</a:t>
            </a:r>
          </a:p>
          <a:p>
            <a:endParaRPr lang="fr-FR" sz="1400" dirty="0">
              <a:latin typeface="Verlag Bold" pitchFamily="50" charset="0"/>
            </a:endParaRPr>
          </a:p>
          <a:p>
            <a:r>
              <a:rPr lang="fr-FR" sz="1400" dirty="0">
                <a:latin typeface="Verlag Bold" pitchFamily="50" charset="0"/>
              </a:rPr>
              <a:t>Créez ou rejoignez une équipe (les équipes vont de 1 à 5 personnes). Celui qui crée une équipe est </a:t>
            </a:r>
          </a:p>
          <a:p>
            <a:r>
              <a:rPr lang="fr-FR" sz="1400" dirty="0">
                <a:latin typeface="Verlag Bold" pitchFamily="50" charset="0"/>
              </a:rPr>
              <a:t>automatiquement chef d’équipe</a:t>
            </a:r>
          </a:p>
          <a:p>
            <a:endParaRPr lang="fr-FR" sz="1400" dirty="0">
              <a:latin typeface="Verlag Bold" pitchFamily="50" charset="0"/>
            </a:endParaRPr>
          </a:p>
          <a:p>
            <a:r>
              <a:rPr lang="fr-FR" sz="1400" dirty="0">
                <a:latin typeface="Verlag Bold" pitchFamily="50" charset="0"/>
              </a:rPr>
              <a:t>Associez-vous si vous le voulez à un tag nommé « Catégorie » (plusieurs personnes de différentes équipes peuvent être rattachées à un même tag)</a:t>
            </a:r>
          </a:p>
          <a:p>
            <a:endParaRPr lang="fr-FR" sz="1400" dirty="0">
              <a:latin typeface="Verlag Bold" pitchFamily="50" charset="0"/>
            </a:endParaRPr>
          </a:p>
          <a:p>
            <a:r>
              <a:rPr lang="fr-FR" sz="1400" dirty="0">
                <a:latin typeface="Verlag Bold" pitchFamily="50" charset="0"/>
              </a:rPr>
              <a:t>En cas d’erreur de paramétrage une notification apparaît</a:t>
            </a:r>
          </a:p>
          <a:p>
            <a:endParaRPr lang="fr-FR" sz="1400" dirty="0">
              <a:latin typeface="Verlag Bold" pitchFamily="50" charset="0"/>
            </a:endParaRPr>
          </a:p>
          <a:p>
            <a:r>
              <a:rPr lang="fr-FR" sz="1400" dirty="0">
                <a:latin typeface="Verlag Bold" pitchFamily="50" charset="0"/>
              </a:rPr>
              <a:t>Tuto de téléchargement </a:t>
            </a:r>
            <a:r>
              <a:rPr lang="fr-FR" sz="1400" dirty="0" err="1">
                <a:latin typeface="Verlag Bold" pitchFamily="50" charset="0"/>
              </a:rPr>
              <a:t>Kiplin</a:t>
            </a:r>
            <a:r>
              <a:rPr lang="fr-FR" sz="1400" dirty="0">
                <a:latin typeface="Verlag Bold" pitchFamily="50" charset="0"/>
              </a:rPr>
              <a:t> ci-après</a:t>
            </a:r>
          </a:p>
          <a:p>
            <a:endParaRPr lang="fr-FR" sz="1400" dirty="0">
              <a:latin typeface="Verlag Bold" pitchFamily="50" charset="0"/>
            </a:endParaRPr>
          </a:p>
          <a:p>
            <a:r>
              <a:rPr lang="fr-FR" sz="1400" dirty="0">
                <a:latin typeface="Verlag Bold" pitchFamily="50" charset="0"/>
              </a:rPr>
              <a:t>Les utilisateurs peuvent contacter le support technique via l'onglet « plus »</a:t>
            </a:r>
          </a:p>
          <a:p>
            <a:endParaRPr lang="fr-FR" sz="1400" dirty="0">
              <a:latin typeface="Verlag Bold" pitchFamily="50" charset="0"/>
            </a:endParaRPr>
          </a:p>
          <a:p>
            <a:r>
              <a:rPr lang="fr-FR" sz="1400" dirty="0">
                <a:latin typeface="Verlag Bold" pitchFamily="50" charset="0"/>
              </a:rPr>
              <a:t>Si vous avez déjà un compte </a:t>
            </a:r>
            <a:r>
              <a:rPr lang="fr-FR" sz="1400" dirty="0" err="1">
                <a:latin typeface="Verlag Bold" pitchFamily="50" charset="0"/>
              </a:rPr>
              <a:t>Kiplin</a:t>
            </a:r>
            <a:r>
              <a:rPr lang="fr-FR" sz="1400" dirty="0">
                <a:latin typeface="Verlag Bold" pitchFamily="50" charset="0"/>
              </a:rPr>
              <a:t>, renseignez le code </a:t>
            </a:r>
            <a:r>
              <a:rPr lang="fr-FR" sz="1400" dirty="0">
                <a:solidFill>
                  <a:srgbClr val="3F58A4"/>
                </a:solidFill>
                <a:latin typeface="Verlag Bold" pitchFamily="50" charset="0"/>
              </a:rPr>
              <a:t>CRCDCMARSBLEU</a:t>
            </a:r>
            <a:r>
              <a:rPr lang="fr-FR" sz="1400" dirty="0">
                <a:latin typeface="Verlag Bold" pitchFamily="50" charset="0"/>
              </a:rPr>
              <a:t> sur la page d’accueil.</a:t>
            </a:r>
          </a:p>
          <a:p>
            <a:endParaRPr lang="fr-FR" sz="1400" dirty="0">
              <a:latin typeface="Verlag Bold" pitchFamily="50" charset="0"/>
            </a:endParaRPr>
          </a:p>
        </p:txBody>
      </p:sp>
      <p:pic>
        <p:nvPicPr>
          <p:cNvPr id="20" name="Graphique 19">
            <a:extLst>
              <a:ext uri="{FF2B5EF4-FFF2-40B4-BE49-F238E27FC236}">
                <a16:creationId xmlns:a16="http://schemas.microsoft.com/office/drawing/2014/main" id="{1760C255-8ADE-0833-8A1E-CD3B5FE1AC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4345" y="1738845"/>
            <a:ext cx="209550" cy="219075"/>
          </a:xfrm>
          <a:prstGeom prst="rect">
            <a:avLst/>
          </a:prstGeom>
        </p:spPr>
      </p:pic>
      <p:pic>
        <p:nvPicPr>
          <p:cNvPr id="22" name="Graphique 21">
            <a:extLst>
              <a:ext uri="{FF2B5EF4-FFF2-40B4-BE49-F238E27FC236}">
                <a16:creationId xmlns:a16="http://schemas.microsoft.com/office/drawing/2014/main" id="{38A74154-9828-BF42-3F0C-91375142D1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96905" y="2350620"/>
            <a:ext cx="209550" cy="219075"/>
          </a:xfrm>
          <a:prstGeom prst="rect">
            <a:avLst/>
          </a:prstGeom>
        </p:spPr>
      </p:pic>
      <p:pic>
        <p:nvPicPr>
          <p:cNvPr id="24" name="Graphique 23">
            <a:extLst>
              <a:ext uri="{FF2B5EF4-FFF2-40B4-BE49-F238E27FC236}">
                <a16:creationId xmlns:a16="http://schemas.microsoft.com/office/drawing/2014/main" id="{E39F9009-8DDA-1205-4446-0A39011D27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94345" y="2794598"/>
            <a:ext cx="209550" cy="219075"/>
          </a:xfrm>
          <a:prstGeom prst="rect">
            <a:avLst/>
          </a:prstGeom>
        </p:spPr>
      </p:pic>
      <p:pic>
        <p:nvPicPr>
          <p:cNvPr id="26" name="Graphique 25">
            <a:extLst>
              <a:ext uri="{FF2B5EF4-FFF2-40B4-BE49-F238E27FC236}">
                <a16:creationId xmlns:a16="http://schemas.microsoft.com/office/drawing/2014/main" id="{4A3F77CB-30F6-8C73-3C62-DA7DA3EAEE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94345" y="3430692"/>
            <a:ext cx="209550" cy="219075"/>
          </a:xfrm>
          <a:prstGeom prst="rect">
            <a:avLst/>
          </a:prstGeom>
        </p:spPr>
      </p:pic>
      <p:pic>
        <p:nvPicPr>
          <p:cNvPr id="28" name="Graphique 27">
            <a:extLst>
              <a:ext uri="{FF2B5EF4-FFF2-40B4-BE49-F238E27FC236}">
                <a16:creationId xmlns:a16="http://schemas.microsoft.com/office/drawing/2014/main" id="{2D8C29A5-2BBF-2974-FAED-F1A49DB847F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72995" y="4791165"/>
            <a:ext cx="52559" cy="1384064"/>
          </a:xfrm>
          <a:prstGeom prst="rect">
            <a:avLst/>
          </a:prstGeom>
        </p:spPr>
      </p:pic>
      <p:pic>
        <p:nvPicPr>
          <p:cNvPr id="29" name="Graphique 28">
            <a:extLst>
              <a:ext uri="{FF2B5EF4-FFF2-40B4-BE49-F238E27FC236}">
                <a16:creationId xmlns:a16="http://schemas.microsoft.com/office/drawing/2014/main" id="{44F13471-8308-7E0E-36F8-AEC832EC7C9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569416" y="261937"/>
            <a:ext cx="1365409" cy="581025"/>
          </a:xfrm>
          <a:prstGeom prst="rect">
            <a:avLst/>
          </a:prstGeom>
        </p:spPr>
      </p:pic>
      <p:pic>
        <p:nvPicPr>
          <p:cNvPr id="2" name="Graphique 1">
            <a:extLst>
              <a:ext uri="{FF2B5EF4-FFF2-40B4-BE49-F238E27FC236}">
                <a16:creationId xmlns:a16="http://schemas.microsoft.com/office/drawing/2014/main" id="{109AAB65-0543-AB3C-EDE5-CDAA10F2175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92130" y="4096848"/>
            <a:ext cx="209550" cy="219075"/>
          </a:xfrm>
          <a:prstGeom prst="rect">
            <a:avLst/>
          </a:prstGeom>
        </p:spPr>
      </p:pic>
      <p:sp>
        <p:nvSpPr>
          <p:cNvPr id="3" name="ZoneTexte 2">
            <a:extLst>
              <a:ext uri="{FF2B5EF4-FFF2-40B4-BE49-F238E27FC236}">
                <a16:creationId xmlns:a16="http://schemas.microsoft.com/office/drawing/2014/main" id="{88EFF488-9BD4-48D7-3FF0-B529283C9CBA}"/>
              </a:ext>
            </a:extLst>
          </p:cNvPr>
          <p:cNvSpPr txBox="1"/>
          <p:nvPr/>
        </p:nvSpPr>
        <p:spPr>
          <a:xfrm>
            <a:off x="1639705" y="4060186"/>
            <a:ext cx="914400" cy="292388"/>
          </a:xfrm>
          <a:prstGeom prst="rect">
            <a:avLst/>
          </a:prstGeom>
          <a:noFill/>
        </p:spPr>
        <p:txBody>
          <a:bodyPr wrap="square" rtlCol="0">
            <a:spAutoFit/>
          </a:bodyPr>
          <a:lstStyle/>
          <a:p>
            <a:pPr algn="ctr"/>
            <a:r>
              <a:rPr lang="fr-FR" sz="1300" b="1" dirty="0">
                <a:solidFill>
                  <a:schemeClr val="bg1"/>
                </a:solidFill>
              </a:rPr>
              <a:t>5</a:t>
            </a:r>
          </a:p>
        </p:txBody>
      </p:sp>
    </p:spTree>
    <p:extLst>
      <p:ext uri="{BB962C8B-B14F-4D97-AF65-F5344CB8AC3E}">
        <p14:creationId xmlns:p14="http://schemas.microsoft.com/office/powerpoint/2010/main" val="354163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88BAB-35D0-0207-EEDF-07CC767262E8}"/>
            </a:ext>
          </a:extLst>
        </p:cNvPr>
        <p:cNvGrpSpPr/>
        <p:nvPr/>
      </p:nvGrpSpPr>
      <p:grpSpPr>
        <a:xfrm>
          <a:off x="0" y="0"/>
          <a:ext cx="0" cy="0"/>
          <a:chOff x="0" y="0"/>
          <a:chExt cx="0" cy="0"/>
        </a:xfrm>
      </p:grpSpPr>
      <p:pic>
        <p:nvPicPr>
          <p:cNvPr id="3" name="Graphique 2">
            <a:extLst>
              <a:ext uri="{FF2B5EF4-FFF2-40B4-BE49-F238E27FC236}">
                <a16:creationId xmlns:a16="http://schemas.microsoft.com/office/drawing/2014/main" id="{53AE87DC-3438-6565-C6AC-00712A3258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52054" y="709612"/>
            <a:ext cx="7687892" cy="5438775"/>
          </a:xfrm>
          <a:prstGeom prst="rect">
            <a:avLst/>
          </a:prstGeom>
        </p:spPr>
      </p:pic>
      <p:pic>
        <p:nvPicPr>
          <p:cNvPr id="8" name="Graphique 7">
            <a:extLst>
              <a:ext uri="{FF2B5EF4-FFF2-40B4-BE49-F238E27FC236}">
                <a16:creationId xmlns:a16="http://schemas.microsoft.com/office/drawing/2014/main" id="{0DEA602A-2359-3170-6FC3-D619CFDC32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9416" y="261937"/>
            <a:ext cx="1365409" cy="581025"/>
          </a:xfrm>
          <a:prstGeom prst="rect">
            <a:avLst/>
          </a:prstGeom>
        </p:spPr>
      </p:pic>
    </p:spTree>
    <p:extLst>
      <p:ext uri="{BB962C8B-B14F-4D97-AF65-F5344CB8AC3E}">
        <p14:creationId xmlns:p14="http://schemas.microsoft.com/office/powerpoint/2010/main" val="315590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D0C8-7315-4D9E-9E2A-16C35CDABE5F}"/>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1656806E-8877-888A-9144-84A6A670775A}"/>
              </a:ext>
            </a:extLst>
          </p:cNvPr>
          <p:cNvSpPr txBox="1"/>
          <p:nvPr/>
        </p:nvSpPr>
        <p:spPr>
          <a:xfrm>
            <a:off x="4814264" y="457200"/>
            <a:ext cx="2563470" cy="461665"/>
          </a:xfrm>
          <a:prstGeom prst="rect">
            <a:avLst/>
          </a:prstGeom>
          <a:noFill/>
        </p:spPr>
        <p:txBody>
          <a:bodyPr wrap="square" rtlCol="0">
            <a:spAutoFit/>
          </a:bodyPr>
          <a:lstStyle/>
          <a:p>
            <a:r>
              <a:rPr lang="fr-FR" sz="2400" dirty="0">
                <a:solidFill>
                  <a:srgbClr val="3F58A4"/>
                </a:solidFill>
                <a:latin typeface="Verlag Bold" pitchFamily="50" charset="0"/>
              </a:rPr>
              <a:t>RÈGLES DU DÉFI</a:t>
            </a:r>
          </a:p>
        </p:txBody>
      </p:sp>
      <p:sp>
        <p:nvSpPr>
          <p:cNvPr id="4" name="ZoneTexte 3">
            <a:extLst>
              <a:ext uri="{FF2B5EF4-FFF2-40B4-BE49-F238E27FC236}">
                <a16:creationId xmlns:a16="http://schemas.microsoft.com/office/drawing/2014/main" id="{B01F972A-B990-563F-983E-5655A5A10722}"/>
              </a:ext>
            </a:extLst>
          </p:cNvPr>
          <p:cNvSpPr txBox="1"/>
          <p:nvPr/>
        </p:nvSpPr>
        <p:spPr>
          <a:xfrm>
            <a:off x="2518077" y="1483698"/>
            <a:ext cx="7155844" cy="738664"/>
          </a:xfrm>
          <a:prstGeom prst="rect">
            <a:avLst/>
          </a:prstGeom>
          <a:noFill/>
        </p:spPr>
        <p:txBody>
          <a:bodyPr wrap="square" rtlCol="0">
            <a:spAutoFit/>
          </a:bodyPr>
          <a:lstStyle/>
          <a:p>
            <a:r>
              <a:rPr lang="fr-FR" sz="1400" dirty="0">
                <a:latin typeface="Verlag Bold" pitchFamily="50" charset="0"/>
              </a:rPr>
              <a:t>Le but est de faire le plus de points en favorisant la pratique d'une activité physique régulière.</a:t>
            </a:r>
          </a:p>
          <a:p>
            <a:r>
              <a:rPr lang="fr-FR" sz="1400" dirty="0">
                <a:latin typeface="Verlag Bold" pitchFamily="50" charset="0"/>
              </a:rPr>
              <a:t>Vos pas sont convertis en points selon un barème qui favorise la régularité, et des défis/quizz rapportent également des points.</a:t>
            </a:r>
          </a:p>
        </p:txBody>
      </p:sp>
      <p:pic>
        <p:nvPicPr>
          <p:cNvPr id="3" name="Graphique 2">
            <a:extLst>
              <a:ext uri="{FF2B5EF4-FFF2-40B4-BE49-F238E27FC236}">
                <a16:creationId xmlns:a16="http://schemas.microsoft.com/office/drawing/2014/main" id="{932BA6CA-5B30-C48A-BD96-1C51B4B4F1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13757" y="2681287"/>
            <a:ext cx="1371600" cy="866955"/>
          </a:xfrm>
          <a:prstGeom prst="rect">
            <a:avLst/>
          </a:prstGeom>
        </p:spPr>
      </p:pic>
      <p:pic>
        <p:nvPicPr>
          <p:cNvPr id="9" name="Graphique 8">
            <a:extLst>
              <a:ext uri="{FF2B5EF4-FFF2-40B4-BE49-F238E27FC236}">
                <a16:creationId xmlns:a16="http://schemas.microsoft.com/office/drawing/2014/main" id="{1C2A714E-5E83-E360-6509-5FFF87E458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06642" y="2681287"/>
            <a:ext cx="1371600" cy="866955"/>
          </a:xfrm>
          <a:prstGeom prst="rect">
            <a:avLst/>
          </a:prstGeom>
        </p:spPr>
      </p:pic>
      <p:sp>
        <p:nvSpPr>
          <p:cNvPr id="11" name="ZoneTexte 10">
            <a:extLst>
              <a:ext uri="{FF2B5EF4-FFF2-40B4-BE49-F238E27FC236}">
                <a16:creationId xmlns:a16="http://schemas.microsoft.com/office/drawing/2014/main" id="{9156508A-5BE4-25CA-9717-8D6E1C8C4BCF}"/>
              </a:ext>
            </a:extLst>
          </p:cNvPr>
          <p:cNvSpPr txBox="1"/>
          <p:nvPr/>
        </p:nvSpPr>
        <p:spPr>
          <a:xfrm>
            <a:off x="2469993" y="3628132"/>
            <a:ext cx="2659127" cy="307777"/>
          </a:xfrm>
          <a:prstGeom prst="rect">
            <a:avLst/>
          </a:prstGeom>
          <a:noFill/>
        </p:spPr>
        <p:txBody>
          <a:bodyPr wrap="square" rtlCol="0">
            <a:spAutoFit/>
          </a:bodyPr>
          <a:lstStyle/>
          <a:p>
            <a:r>
              <a:rPr lang="fr-FR" sz="1400" dirty="0">
                <a:solidFill>
                  <a:schemeClr val="accent1">
                    <a:lumMod val="50000"/>
                  </a:schemeClr>
                </a:solidFill>
                <a:latin typeface="Verlag Bold" pitchFamily="50" charset="0"/>
              </a:rPr>
              <a:t>POINTS PAR NOMBRE DE PAS</a:t>
            </a:r>
          </a:p>
        </p:txBody>
      </p:sp>
      <p:sp>
        <p:nvSpPr>
          <p:cNvPr id="12" name="ZoneTexte 11">
            <a:extLst>
              <a:ext uri="{FF2B5EF4-FFF2-40B4-BE49-F238E27FC236}">
                <a16:creationId xmlns:a16="http://schemas.microsoft.com/office/drawing/2014/main" id="{CBF26868-0F62-E162-A243-FD8FEDDC8031}"/>
              </a:ext>
            </a:extLst>
          </p:cNvPr>
          <p:cNvSpPr txBox="1"/>
          <p:nvPr/>
        </p:nvSpPr>
        <p:spPr>
          <a:xfrm>
            <a:off x="7062882" y="3628132"/>
            <a:ext cx="2659127" cy="523220"/>
          </a:xfrm>
          <a:prstGeom prst="rect">
            <a:avLst/>
          </a:prstGeom>
          <a:noFill/>
        </p:spPr>
        <p:txBody>
          <a:bodyPr wrap="square" rtlCol="0">
            <a:spAutoFit/>
          </a:bodyPr>
          <a:lstStyle/>
          <a:p>
            <a:pPr algn="ctr"/>
            <a:r>
              <a:rPr lang="fr-FR" sz="1400" dirty="0">
                <a:solidFill>
                  <a:schemeClr val="accent1">
                    <a:lumMod val="50000"/>
                  </a:schemeClr>
                </a:solidFill>
                <a:latin typeface="Verlag Bold" pitchFamily="50" charset="0"/>
              </a:rPr>
              <a:t>POINTS BONUS EN EQUIPE</a:t>
            </a:r>
          </a:p>
          <a:p>
            <a:pPr algn="ctr"/>
            <a:r>
              <a:rPr lang="fr-FR" sz="1400" dirty="0">
                <a:solidFill>
                  <a:schemeClr val="accent1">
                    <a:lumMod val="50000"/>
                  </a:schemeClr>
                </a:solidFill>
                <a:latin typeface="Verlag Bold" pitchFamily="50" charset="0"/>
              </a:rPr>
              <a:t>AVEC LES DEFIS</a:t>
            </a:r>
          </a:p>
        </p:txBody>
      </p:sp>
      <p:sp>
        <p:nvSpPr>
          <p:cNvPr id="13" name="ZoneTexte 12">
            <a:extLst>
              <a:ext uri="{FF2B5EF4-FFF2-40B4-BE49-F238E27FC236}">
                <a16:creationId xmlns:a16="http://schemas.microsoft.com/office/drawing/2014/main" id="{B381A2DE-ED0E-FFFE-157A-4A5664DD0F0F}"/>
              </a:ext>
            </a:extLst>
          </p:cNvPr>
          <p:cNvSpPr txBox="1"/>
          <p:nvPr/>
        </p:nvSpPr>
        <p:spPr>
          <a:xfrm>
            <a:off x="2319827" y="4426982"/>
            <a:ext cx="2959458" cy="1600438"/>
          </a:xfrm>
          <a:prstGeom prst="rect">
            <a:avLst/>
          </a:prstGeom>
          <a:noFill/>
        </p:spPr>
        <p:txBody>
          <a:bodyPr wrap="square" rtlCol="0">
            <a:spAutoFit/>
          </a:bodyPr>
          <a:lstStyle/>
          <a:p>
            <a:pPr algn="ctr"/>
            <a:r>
              <a:rPr lang="fr-FR" sz="1400" dirty="0">
                <a:latin typeface="Verlag Bold" pitchFamily="50" charset="0"/>
              </a:rPr>
              <a:t>De 1 à 10 000 pas 1 point/pas</a:t>
            </a:r>
          </a:p>
          <a:p>
            <a:pPr algn="ctr"/>
            <a:endParaRPr lang="fr-FR" sz="1400" dirty="0">
              <a:latin typeface="Verlag Bold" pitchFamily="50" charset="0"/>
            </a:endParaRPr>
          </a:p>
          <a:p>
            <a:pPr algn="ctr"/>
            <a:r>
              <a:rPr lang="fr-FR" sz="1400" dirty="0">
                <a:latin typeface="Verlag Bold" pitchFamily="50" charset="0"/>
              </a:rPr>
              <a:t> De 10 001 à 20 000 pas 0.5 point/pas</a:t>
            </a:r>
          </a:p>
          <a:p>
            <a:pPr algn="ctr"/>
            <a:endParaRPr lang="fr-FR" sz="1400" dirty="0">
              <a:latin typeface="Verlag Bold" pitchFamily="50" charset="0"/>
            </a:endParaRPr>
          </a:p>
          <a:p>
            <a:pPr algn="ctr"/>
            <a:r>
              <a:rPr lang="fr-FR" sz="1400" dirty="0">
                <a:latin typeface="Verlag Bold" pitchFamily="50" charset="0"/>
              </a:rPr>
              <a:t> De 20 001 à 30 000 pas 0.1 point/pas</a:t>
            </a:r>
          </a:p>
          <a:p>
            <a:pPr algn="ctr"/>
            <a:endParaRPr lang="fr-FR" sz="1400" dirty="0">
              <a:latin typeface="Verlag Bold" pitchFamily="50" charset="0"/>
            </a:endParaRPr>
          </a:p>
          <a:p>
            <a:pPr algn="ctr"/>
            <a:r>
              <a:rPr lang="fr-FR" sz="1400" dirty="0">
                <a:latin typeface="Verlag Bold" pitchFamily="50" charset="0"/>
              </a:rPr>
              <a:t> 30 001 et plus 0 point/pas</a:t>
            </a:r>
          </a:p>
        </p:txBody>
      </p:sp>
      <p:pic>
        <p:nvPicPr>
          <p:cNvPr id="17" name="Graphique 16">
            <a:extLst>
              <a:ext uri="{FF2B5EF4-FFF2-40B4-BE49-F238E27FC236}">
                <a16:creationId xmlns:a16="http://schemas.microsoft.com/office/drawing/2014/main" id="{9416D218-7775-2251-7855-2F1C7BDB8E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291324">
            <a:off x="5477851" y="3492278"/>
            <a:ext cx="1171575" cy="1409700"/>
          </a:xfrm>
          <a:prstGeom prst="rect">
            <a:avLst/>
          </a:prstGeom>
        </p:spPr>
      </p:pic>
      <p:sp>
        <p:nvSpPr>
          <p:cNvPr id="18" name="ZoneTexte 17">
            <a:extLst>
              <a:ext uri="{FF2B5EF4-FFF2-40B4-BE49-F238E27FC236}">
                <a16:creationId xmlns:a16="http://schemas.microsoft.com/office/drawing/2014/main" id="{E4994A3C-3D89-44DD-65F9-30C37603FBBB}"/>
              </a:ext>
            </a:extLst>
          </p:cNvPr>
          <p:cNvSpPr txBox="1"/>
          <p:nvPr/>
        </p:nvSpPr>
        <p:spPr>
          <a:xfrm>
            <a:off x="6794780" y="4424034"/>
            <a:ext cx="3187419" cy="1169551"/>
          </a:xfrm>
          <a:prstGeom prst="rect">
            <a:avLst/>
          </a:prstGeom>
          <a:noFill/>
        </p:spPr>
        <p:txBody>
          <a:bodyPr wrap="square" rtlCol="0">
            <a:spAutoFit/>
          </a:bodyPr>
          <a:lstStyle/>
          <a:p>
            <a:pPr algn="ctr"/>
            <a:r>
              <a:rPr lang="fr-FR" sz="1400" dirty="0">
                <a:latin typeface="Verlag Bold" pitchFamily="50" charset="0"/>
              </a:rPr>
              <a:t>Défis d'activité physique nationaux et </a:t>
            </a:r>
          </a:p>
          <a:p>
            <a:pPr algn="ctr"/>
            <a:r>
              <a:rPr lang="fr-FR" sz="1400" dirty="0">
                <a:latin typeface="Verlag Bold" pitchFamily="50" charset="0"/>
              </a:rPr>
              <a:t>départementaux, basés sur des moyennes</a:t>
            </a:r>
          </a:p>
          <a:p>
            <a:pPr algn="ctr"/>
            <a:endParaRPr lang="fr-FR" sz="1400" dirty="0">
              <a:latin typeface="Verlag Bold" pitchFamily="50" charset="0"/>
            </a:endParaRPr>
          </a:p>
          <a:p>
            <a:pPr algn="ctr"/>
            <a:r>
              <a:rPr lang="fr-FR" sz="1400" dirty="0">
                <a:latin typeface="Verlag Bold" pitchFamily="50" charset="0"/>
              </a:rPr>
              <a:t>Des défis ludiques, comme des quizz </a:t>
            </a:r>
          </a:p>
          <a:p>
            <a:pPr algn="ctr"/>
            <a:r>
              <a:rPr lang="fr-FR" sz="1400" dirty="0">
                <a:latin typeface="Verlag Bold" pitchFamily="50" charset="0"/>
              </a:rPr>
              <a:t>sur le DOCCR</a:t>
            </a:r>
          </a:p>
        </p:txBody>
      </p:sp>
      <p:pic>
        <p:nvPicPr>
          <p:cNvPr id="21" name="Graphique 20">
            <a:extLst>
              <a:ext uri="{FF2B5EF4-FFF2-40B4-BE49-F238E27FC236}">
                <a16:creationId xmlns:a16="http://schemas.microsoft.com/office/drawing/2014/main" id="{435A3E67-95A1-FD5C-83C5-4DA4DE829C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69416" y="261937"/>
            <a:ext cx="1365409" cy="581025"/>
          </a:xfrm>
          <a:prstGeom prst="rect">
            <a:avLst/>
          </a:prstGeom>
        </p:spPr>
      </p:pic>
      <p:pic>
        <p:nvPicPr>
          <p:cNvPr id="2" name="Graphique 1">
            <a:extLst>
              <a:ext uri="{FF2B5EF4-FFF2-40B4-BE49-F238E27FC236}">
                <a16:creationId xmlns:a16="http://schemas.microsoft.com/office/drawing/2014/main" id="{9E8AFA2B-58DF-4767-39B9-C73FA97EBDE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00512" y="1033462"/>
            <a:ext cx="3990975" cy="28575"/>
          </a:xfrm>
          <a:prstGeom prst="rect">
            <a:avLst/>
          </a:prstGeom>
        </p:spPr>
      </p:pic>
      <p:pic>
        <p:nvPicPr>
          <p:cNvPr id="8" name="Graphique 7">
            <a:extLst>
              <a:ext uri="{FF2B5EF4-FFF2-40B4-BE49-F238E27FC236}">
                <a16:creationId xmlns:a16="http://schemas.microsoft.com/office/drawing/2014/main" id="{D3F0C9A1-9DDF-6D26-51EA-9B764CCC77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08574" y="4558109"/>
            <a:ext cx="167608" cy="45719"/>
          </a:xfrm>
          <a:prstGeom prst="rect">
            <a:avLst/>
          </a:prstGeom>
        </p:spPr>
      </p:pic>
      <p:pic>
        <p:nvPicPr>
          <p:cNvPr id="15" name="Graphique 14">
            <a:extLst>
              <a:ext uri="{FF2B5EF4-FFF2-40B4-BE49-F238E27FC236}">
                <a16:creationId xmlns:a16="http://schemas.microsoft.com/office/drawing/2014/main" id="{F9359B80-E236-216B-1CB9-334099F8A3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41541" y="4985949"/>
            <a:ext cx="167608" cy="45719"/>
          </a:xfrm>
          <a:prstGeom prst="rect">
            <a:avLst/>
          </a:prstGeom>
        </p:spPr>
      </p:pic>
      <p:pic>
        <p:nvPicPr>
          <p:cNvPr id="16" name="Graphique 15">
            <a:extLst>
              <a:ext uri="{FF2B5EF4-FFF2-40B4-BE49-F238E27FC236}">
                <a16:creationId xmlns:a16="http://schemas.microsoft.com/office/drawing/2014/main" id="{9AEDA448-D102-F79A-CF26-745E8B20E0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49526" y="5411549"/>
            <a:ext cx="167608" cy="45719"/>
          </a:xfrm>
          <a:prstGeom prst="rect">
            <a:avLst/>
          </a:prstGeom>
        </p:spPr>
      </p:pic>
      <p:pic>
        <p:nvPicPr>
          <p:cNvPr id="19" name="Graphique 18">
            <a:extLst>
              <a:ext uri="{FF2B5EF4-FFF2-40B4-BE49-F238E27FC236}">
                <a16:creationId xmlns:a16="http://schemas.microsoft.com/office/drawing/2014/main" id="{C6C40679-2AEB-D385-DD27-29895B7CBF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45734" y="5849699"/>
            <a:ext cx="167608" cy="45719"/>
          </a:xfrm>
          <a:prstGeom prst="rect">
            <a:avLst/>
          </a:prstGeom>
        </p:spPr>
      </p:pic>
      <p:pic>
        <p:nvPicPr>
          <p:cNvPr id="20" name="Graphique 19">
            <a:extLst>
              <a:ext uri="{FF2B5EF4-FFF2-40B4-BE49-F238E27FC236}">
                <a16:creationId xmlns:a16="http://schemas.microsoft.com/office/drawing/2014/main" id="{0716D92F-6014-83DF-5E2D-4EFA76DADC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97059" y="4551714"/>
            <a:ext cx="167608" cy="45719"/>
          </a:xfrm>
          <a:prstGeom prst="rect">
            <a:avLst/>
          </a:prstGeom>
        </p:spPr>
      </p:pic>
      <p:pic>
        <p:nvPicPr>
          <p:cNvPr id="22" name="Graphique 21">
            <a:extLst>
              <a:ext uri="{FF2B5EF4-FFF2-40B4-BE49-F238E27FC236}">
                <a16:creationId xmlns:a16="http://schemas.microsoft.com/office/drawing/2014/main" id="{17F6E756-93B4-AC68-FE6C-187BAD9BFFE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55728" y="5192406"/>
            <a:ext cx="167608" cy="45719"/>
          </a:xfrm>
          <a:prstGeom prst="rect">
            <a:avLst/>
          </a:prstGeom>
        </p:spPr>
      </p:pic>
    </p:spTree>
    <p:extLst>
      <p:ext uri="{BB962C8B-B14F-4D97-AF65-F5344CB8AC3E}">
        <p14:creationId xmlns:p14="http://schemas.microsoft.com/office/powerpoint/2010/main" val="220821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2307D-3F89-85F4-1B2A-CEB9C5FBDDA1}"/>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5111D7A0-98AA-5975-DD97-5AEDA833F411}"/>
              </a:ext>
            </a:extLst>
          </p:cNvPr>
          <p:cNvSpPr txBox="1"/>
          <p:nvPr/>
        </p:nvSpPr>
        <p:spPr>
          <a:xfrm>
            <a:off x="4814264" y="457200"/>
            <a:ext cx="2563470" cy="461665"/>
          </a:xfrm>
          <a:prstGeom prst="rect">
            <a:avLst/>
          </a:prstGeom>
          <a:noFill/>
        </p:spPr>
        <p:txBody>
          <a:bodyPr wrap="square" rtlCol="0">
            <a:spAutoFit/>
          </a:bodyPr>
          <a:lstStyle/>
          <a:p>
            <a:r>
              <a:rPr lang="fr-FR" sz="2400" dirty="0">
                <a:solidFill>
                  <a:srgbClr val="3F58A4"/>
                </a:solidFill>
                <a:latin typeface="Verlag Bold" pitchFamily="50" charset="0"/>
              </a:rPr>
              <a:t>RÈGLES DU DÉFI</a:t>
            </a:r>
          </a:p>
        </p:txBody>
      </p:sp>
      <p:sp>
        <p:nvSpPr>
          <p:cNvPr id="4" name="ZoneTexte 3">
            <a:extLst>
              <a:ext uri="{FF2B5EF4-FFF2-40B4-BE49-F238E27FC236}">
                <a16:creationId xmlns:a16="http://schemas.microsoft.com/office/drawing/2014/main" id="{D7FCDB2C-B3EF-B0D1-62C3-FD4333AF3BCF}"/>
              </a:ext>
            </a:extLst>
          </p:cNvPr>
          <p:cNvSpPr txBox="1"/>
          <p:nvPr/>
        </p:nvSpPr>
        <p:spPr>
          <a:xfrm>
            <a:off x="2518077" y="1483698"/>
            <a:ext cx="7155844" cy="738664"/>
          </a:xfrm>
          <a:prstGeom prst="rect">
            <a:avLst/>
          </a:prstGeom>
          <a:noFill/>
        </p:spPr>
        <p:txBody>
          <a:bodyPr wrap="square" rtlCol="0">
            <a:spAutoFit/>
          </a:bodyPr>
          <a:lstStyle/>
          <a:p>
            <a:r>
              <a:rPr lang="fr-FR" sz="1400" dirty="0">
                <a:latin typeface="Verlag Bold" pitchFamily="50" charset="0"/>
              </a:rPr>
              <a:t>Le but est de faire le plus de points en favorisant la pratique d'une activité physique régulière.</a:t>
            </a:r>
          </a:p>
          <a:p>
            <a:r>
              <a:rPr lang="fr-FR" sz="1400" dirty="0">
                <a:latin typeface="Verlag Bold" pitchFamily="50" charset="0"/>
              </a:rPr>
              <a:t>Vos pas sont convertis en points selon un barème qui favorise la régularité, et des défis/quizz rapportent également des points.</a:t>
            </a:r>
          </a:p>
        </p:txBody>
      </p:sp>
      <p:sp>
        <p:nvSpPr>
          <p:cNvPr id="11" name="ZoneTexte 10">
            <a:extLst>
              <a:ext uri="{FF2B5EF4-FFF2-40B4-BE49-F238E27FC236}">
                <a16:creationId xmlns:a16="http://schemas.microsoft.com/office/drawing/2014/main" id="{2B7BCCC2-00F0-885A-07F9-D7A77D3BB25B}"/>
              </a:ext>
            </a:extLst>
          </p:cNvPr>
          <p:cNvSpPr txBox="1"/>
          <p:nvPr/>
        </p:nvSpPr>
        <p:spPr>
          <a:xfrm>
            <a:off x="2366239" y="3628132"/>
            <a:ext cx="2149632" cy="307777"/>
          </a:xfrm>
          <a:prstGeom prst="rect">
            <a:avLst/>
          </a:prstGeom>
          <a:noFill/>
        </p:spPr>
        <p:txBody>
          <a:bodyPr wrap="square" rtlCol="0">
            <a:spAutoFit/>
          </a:bodyPr>
          <a:lstStyle/>
          <a:p>
            <a:r>
              <a:rPr lang="fr-FR" sz="1400" dirty="0">
                <a:solidFill>
                  <a:schemeClr val="accent1">
                    <a:lumMod val="50000"/>
                  </a:schemeClr>
                </a:solidFill>
                <a:latin typeface="Verlag Bold" pitchFamily="50" charset="0"/>
              </a:rPr>
              <a:t>CLASSEMENTS FINAUX</a:t>
            </a:r>
          </a:p>
        </p:txBody>
      </p:sp>
      <p:sp>
        <p:nvSpPr>
          <p:cNvPr id="12" name="ZoneTexte 11">
            <a:extLst>
              <a:ext uri="{FF2B5EF4-FFF2-40B4-BE49-F238E27FC236}">
                <a16:creationId xmlns:a16="http://schemas.microsoft.com/office/drawing/2014/main" id="{04DDC544-76F1-38EF-D08C-D83122B26B53}"/>
              </a:ext>
            </a:extLst>
          </p:cNvPr>
          <p:cNvSpPr txBox="1"/>
          <p:nvPr/>
        </p:nvSpPr>
        <p:spPr>
          <a:xfrm>
            <a:off x="7502137" y="3628132"/>
            <a:ext cx="2659127" cy="307777"/>
          </a:xfrm>
          <a:prstGeom prst="rect">
            <a:avLst/>
          </a:prstGeom>
          <a:noFill/>
        </p:spPr>
        <p:txBody>
          <a:bodyPr wrap="square" rtlCol="0">
            <a:spAutoFit/>
          </a:bodyPr>
          <a:lstStyle/>
          <a:p>
            <a:pPr algn="ctr"/>
            <a:r>
              <a:rPr lang="fr-FR" sz="1400" dirty="0">
                <a:solidFill>
                  <a:schemeClr val="accent1">
                    <a:lumMod val="50000"/>
                  </a:schemeClr>
                </a:solidFill>
                <a:latin typeface="Verlag Bold" pitchFamily="50" charset="0"/>
              </a:rPr>
              <a:t>MESSAGERIES</a:t>
            </a:r>
          </a:p>
        </p:txBody>
      </p:sp>
      <p:sp>
        <p:nvSpPr>
          <p:cNvPr id="13" name="ZoneTexte 12">
            <a:extLst>
              <a:ext uri="{FF2B5EF4-FFF2-40B4-BE49-F238E27FC236}">
                <a16:creationId xmlns:a16="http://schemas.microsoft.com/office/drawing/2014/main" id="{33E7CFA2-C057-44A8-21F5-A5B1BE63CDC5}"/>
              </a:ext>
            </a:extLst>
          </p:cNvPr>
          <p:cNvSpPr txBox="1"/>
          <p:nvPr/>
        </p:nvSpPr>
        <p:spPr>
          <a:xfrm>
            <a:off x="1276350" y="4100868"/>
            <a:ext cx="4329411" cy="2677656"/>
          </a:xfrm>
          <a:prstGeom prst="rect">
            <a:avLst/>
          </a:prstGeom>
          <a:noFill/>
        </p:spPr>
        <p:txBody>
          <a:bodyPr wrap="square" rtlCol="0">
            <a:spAutoFit/>
          </a:bodyPr>
          <a:lstStyle/>
          <a:p>
            <a:pPr algn="ctr"/>
            <a:r>
              <a:rPr lang="fr-FR" sz="1400" dirty="0">
                <a:latin typeface="Verlag Bold" pitchFamily="50" charset="0"/>
              </a:rPr>
              <a:t>Le classement national individuel et par équipes</a:t>
            </a:r>
          </a:p>
          <a:p>
            <a:pPr algn="ctr"/>
            <a:endParaRPr lang="fr-FR" sz="1400" dirty="0">
              <a:latin typeface="Verlag Bold" pitchFamily="50" charset="0"/>
            </a:endParaRPr>
          </a:p>
          <a:p>
            <a:pPr algn="ctr"/>
            <a:r>
              <a:rPr lang="fr-FR" sz="1400" dirty="0">
                <a:latin typeface="Verlag Bold" pitchFamily="50" charset="0"/>
              </a:rPr>
              <a:t>Le classement régional individuel et par équipes</a:t>
            </a:r>
          </a:p>
          <a:p>
            <a:pPr algn="ctr"/>
            <a:r>
              <a:rPr lang="fr-FR" sz="1400" dirty="0">
                <a:latin typeface="Verlag Bold" pitchFamily="50" charset="0"/>
              </a:rPr>
              <a:t>(communiqué directement par le CRCDC,</a:t>
            </a:r>
          </a:p>
          <a:p>
            <a:pPr algn="ctr"/>
            <a:r>
              <a:rPr lang="fr-FR" sz="1400" dirty="0">
                <a:latin typeface="Verlag Bold" pitchFamily="50" charset="0"/>
              </a:rPr>
              <a:t>le classement régional n’apparaissant pas sur l’application)</a:t>
            </a:r>
          </a:p>
          <a:p>
            <a:pPr algn="ctr"/>
            <a:endParaRPr lang="fr-FR" sz="1400" dirty="0">
              <a:latin typeface="Verlag Bold" pitchFamily="50" charset="0"/>
            </a:endParaRPr>
          </a:p>
          <a:p>
            <a:pPr algn="ctr"/>
            <a:r>
              <a:rPr lang="fr-FR" sz="1400" dirty="0">
                <a:latin typeface="Verlag Bold" pitchFamily="50" charset="0"/>
              </a:rPr>
              <a:t>Le classement entre départements (basé sur la moyenne de points des joueurs du département)</a:t>
            </a:r>
          </a:p>
          <a:p>
            <a:pPr algn="ctr"/>
            <a:endParaRPr lang="fr-FR" sz="1400" dirty="0">
              <a:latin typeface="Verlag Bold" pitchFamily="50" charset="0"/>
            </a:endParaRPr>
          </a:p>
          <a:p>
            <a:pPr algn="ctr"/>
            <a:r>
              <a:rPr lang="fr-FR" sz="1400" dirty="0">
                <a:latin typeface="Verlag Bold" pitchFamily="50" charset="0"/>
              </a:rPr>
              <a:t>Par équipe et individuel dans son département</a:t>
            </a:r>
          </a:p>
          <a:p>
            <a:pPr algn="ctr"/>
            <a:endParaRPr lang="fr-FR" sz="1400" dirty="0">
              <a:latin typeface="Verlag Bold" pitchFamily="50" charset="0"/>
            </a:endParaRPr>
          </a:p>
          <a:p>
            <a:pPr algn="ctr"/>
            <a:r>
              <a:rPr lang="fr-FR" sz="1400" dirty="0">
                <a:latin typeface="Verlag Bold" pitchFamily="50" charset="0"/>
              </a:rPr>
              <a:t>Par tag/catégorie</a:t>
            </a:r>
          </a:p>
        </p:txBody>
      </p:sp>
      <p:pic>
        <p:nvPicPr>
          <p:cNvPr id="17" name="Graphique 16">
            <a:extLst>
              <a:ext uri="{FF2B5EF4-FFF2-40B4-BE49-F238E27FC236}">
                <a16:creationId xmlns:a16="http://schemas.microsoft.com/office/drawing/2014/main" id="{3E58FCFB-1B4A-F7EA-54EC-CF6774D552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291324">
            <a:off x="5477851" y="2892712"/>
            <a:ext cx="1171575" cy="1409700"/>
          </a:xfrm>
          <a:prstGeom prst="rect">
            <a:avLst/>
          </a:prstGeom>
        </p:spPr>
      </p:pic>
      <p:sp>
        <p:nvSpPr>
          <p:cNvPr id="18" name="ZoneTexte 17">
            <a:extLst>
              <a:ext uri="{FF2B5EF4-FFF2-40B4-BE49-F238E27FC236}">
                <a16:creationId xmlns:a16="http://schemas.microsoft.com/office/drawing/2014/main" id="{FB3F6992-6221-E208-232A-D359EBD04C67}"/>
              </a:ext>
            </a:extLst>
          </p:cNvPr>
          <p:cNvSpPr txBox="1"/>
          <p:nvPr/>
        </p:nvSpPr>
        <p:spPr>
          <a:xfrm>
            <a:off x="6771266" y="4100868"/>
            <a:ext cx="4120870" cy="1169551"/>
          </a:xfrm>
          <a:prstGeom prst="rect">
            <a:avLst/>
          </a:prstGeom>
          <a:noFill/>
        </p:spPr>
        <p:txBody>
          <a:bodyPr wrap="square" rtlCol="0">
            <a:spAutoFit/>
          </a:bodyPr>
          <a:lstStyle/>
          <a:p>
            <a:pPr algn="ctr"/>
            <a:r>
              <a:rPr lang="fr-FR" sz="1400" dirty="0">
                <a:latin typeface="Verlag Bold" pitchFamily="50" charset="0"/>
              </a:rPr>
              <a:t>Il est possible pour les équipes de poster des messages sur un fil d’actualité</a:t>
            </a:r>
          </a:p>
          <a:p>
            <a:pPr algn="ctr"/>
            <a:endParaRPr lang="fr-FR" sz="1400" dirty="0">
              <a:latin typeface="Verlag Bold" pitchFamily="50" charset="0"/>
            </a:endParaRPr>
          </a:p>
          <a:p>
            <a:pPr algn="ctr"/>
            <a:r>
              <a:rPr lang="fr-FR" sz="1400" dirty="0">
                <a:latin typeface="Verlag Bold" pitchFamily="50" charset="0"/>
              </a:rPr>
              <a:t>Le CRCDC postera également des messages</a:t>
            </a:r>
          </a:p>
          <a:p>
            <a:pPr algn="ctr"/>
            <a:r>
              <a:rPr lang="fr-FR" sz="1400" dirty="0">
                <a:latin typeface="Verlag Bold" pitchFamily="50" charset="0"/>
              </a:rPr>
              <a:t>tout au long du défi</a:t>
            </a:r>
          </a:p>
        </p:txBody>
      </p:sp>
      <p:pic>
        <p:nvPicPr>
          <p:cNvPr id="14" name="Graphique 13">
            <a:extLst>
              <a:ext uri="{FF2B5EF4-FFF2-40B4-BE49-F238E27FC236}">
                <a16:creationId xmlns:a16="http://schemas.microsoft.com/office/drawing/2014/main" id="{E62F8C47-00F9-B6AC-7F56-37D6D5613F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5255" y="2685022"/>
            <a:ext cx="1371600" cy="866955"/>
          </a:xfrm>
          <a:prstGeom prst="rect">
            <a:avLst/>
          </a:prstGeom>
        </p:spPr>
      </p:pic>
      <p:pic>
        <p:nvPicPr>
          <p:cNvPr id="16" name="Graphique 15">
            <a:extLst>
              <a:ext uri="{FF2B5EF4-FFF2-40B4-BE49-F238E27FC236}">
                <a16:creationId xmlns:a16="http://schemas.microsoft.com/office/drawing/2014/main" id="{71B07597-F0B6-C4D6-DFFE-527A922A34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45900" y="2681287"/>
            <a:ext cx="1371599" cy="866954"/>
          </a:xfrm>
          <a:prstGeom prst="rect">
            <a:avLst/>
          </a:prstGeom>
        </p:spPr>
      </p:pic>
      <p:pic>
        <p:nvPicPr>
          <p:cNvPr id="21" name="Graphique 20">
            <a:extLst>
              <a:ext uri="{FF2B5EF4-FFF2-40B4-BE49-F238E27FC236}">
                <a16:creationId xmlns:a16="http://schemas.microsoft.com/office/drawing/2014/main" id="{E45695D1-4370-A3C1-DAF3-5583D24FF3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79430" y="4726780"/>
            <a:ext cx="1018166" cy="1866638"/>
          </a:xfrm>
          <a:prstGeom prst="rect">
            <a:avLst/>
          </a:prstGeom>
        </p:spPr>
      </p:pic>
      <p:pic>
        <p:nvPicPr>
          <p:cNvPr id="22" name="Graphique 21">
            <a:extLst>
              <a:ext uri="{FF2B5EF4-FFF2-40B4-BE49-F238E27FC236}">
                <a16:creationId xmlns:a16="http://schemas.microsoft.com/office/drawing/2014/main" id="{09172794-BD8A-5054-CD59-3ABAA883499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69416" y="261937"/>
            <a:ext cx="1365409" cy="581025"/>
          </a:xfrm>
          <a:prstGeom prst="rect">
            <a:avLst/>
          </a:prstGeom>
        </p:spPr>
      </p:pic>
      <p:pic>
        <p:nvPicPr>
          <p:cNvPr id="2" name="Graphique 1">
            <a:extLst>
              <a:ext uri="{FF2B5EF4-FFF2-40B4-BE49-F238E27FC236}">
                <a16:creationId xmlns:a16="http://schemas.microsoft.com/office/drawing/2014/main" id="{BB067AAF-A047-D868-284F-E36195AE66C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00512" y="1033462"/>
            <a:ext cx="3990975" cy="28575"/>
          </a:xfrm>
          <a:prstGeom prst="rect">
            <a:avLst/>
          </a:prstGeom>
        </p:spPr>
      </p:pic>
      <p:pic>
        <p:nvPicPr>
          <p:cNvPr id="3" name="Graphique 2">
            <a:extLst>
              <a:ext uri="{FF2B5EF4-FFF2-40B4-BE49-F238E27FC236}">
                <a16:creationId xmlns:a16="http://schemas.microsoft.com/office/drawing/2014/main" id="{5FFFF2F8-A6B0-5431-94E6-582035E7188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06389" y="4226167"/>
            <a:ext cx="167608" cy="45719"/>
          </a:xfrm>
          <a:prstGeom prst="rect">
            <a:avLst/>
          </a:prstGeom>
        </p:spPr>
      </p:pic>
      <p:pic>
        <p:nvPicPr>
          <p:cNvPr id="8" name="Graphique 7">
            <a:extLst>
              <a:ext uri="{FF2B5EF4-FFF2-40B4-BE49-F238E27FC236}">
                <a16:creationId xmlns:a16="http://schemas.microsoft.com/office/drawing/2014/main" id="{FDD0AF26-C2CB-8E9A-DEFA-6EAD0C6DC06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03290" y="4662783"/>
            <a:ext cx="167608" cy="45719"/>
          </a:xfrm>
          <a:prstGeom prst="rect">
            <a:avLst/>
          </a:prstGeom>
        </p:spPr>
      </p:pic>
      <p:pic>
        <p:nvPicPr>
          <p:cNvPr id="9" name="Graphique 8">
            <a:extLst>
              <a:ext uri="{FF2B5EF4-FFF2-40B4-BE49-F238E27FC236}">
                <a16:creationId xmlns:a16="http://schemas.microsoft.com/office/drawing/2014/main" id="{BEAD4D53-1D03-6A6F-DA92-BEBEA4DEFD7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11344" y="5513822"/>
            <a:ext cx="167608" cy="45719"/>
          </a:xfrm>
          <a:prstGeom prst="rect">
            <a:avLst/>
          </a:prstGeom>
        </p:spPr>
      </p:pic>
      <p:pic>
        <p:nvPicPr>
          <p:cNvPr id="10" name="Graphique 9">
            <a:extLst>
              <a:ext uri="{FF2B5EF4-FFF2-40B4-BE49-F238E27FC236}">
                <a16:creationId xmlns:a16="http://schemas.microsoft.com/office/drawing/2014/main" id="{3071C94A-D95E-90FF-3FC0-EF99B217FEE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36315" y="6148895"/>
            <a:ext cx="167608" cy="45719"/>
          </a:xfrm>
          <a:prstGeom prst="rect">
            <a:avLst/>
          </a:prstGeom>
        </p:spPr>
      </p:pic>
      <p:pic>
        <p:nvPicPr>
          <p:cNvPr id="15" name="Graphique 14">
            <a:extLst>
              <a:ext uri="{FF2B5EF4-FFF2-40B4-BE49-F238E27FC236}">
                <a16:creationId xmlns:a16="http://schemas.microsoft.com/office/drawing/2014/main" id="{F7011425-7EA7-79FE-9924-1A1AC2E7C76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55862" y="4230853"/>
            <a:ext cx="167608" cy="45719"/>
          </a:xfrm>
          <a:prstGeom prst="rect">
            <a:avLst/>
          </a:prstGeom>
        </p:spPr>
      </p:pic>
      <p:pic>
        <p:nvPicPr>
          <p:cNvPr id="19" name="Graphique 18">
            <a:extLst>
              <a:ext uri="{FF2B5EF4-FFF2-40B4-BE49-F238E27FC236}">
                <a16:creationId xmlns:a16="http://schemas.microsoft.com/office/drawing/2014/main" id="{D5A592B3-9A0F-4E57-BDB6-31F51C34632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88250" y="4869558"/>
            <a:ext cx="167608" cy="45719"/>
          </a:xfrm>
          <a:prstGeom prst="rect">
            <a:avLst/>
          </a:prstGeom>
        </p:spPr>
      </p:pic>
      <p:pic>
        <p:nvPicPr>
          <p:cNvPr id="5" name="Graphique 4">
            <a:extLst>
              <a:ext uri="{FF2B5EF4-FFF2-40B4-BE49-F238E27FC236}">
                <a16:creationId xmlns:a16="http://schemas.microsoft.com/office/drawing/2014/main" id="{B61490B5-6CEA-2C71-BE41-DA3B31F47C4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87949" y="6579615"/>
            <a:ext cx="167608" cy="45719"/>
          </a:xfrm>
          <a:prstGeom prst="rect">
            <a:avLst/>
          </a:prstGeom>
        </p:spPr>
      </p:pic>
    </p:spTree>
    <p:extLst>
      <p:ext uri="{BB962C8B-B14F-4D97-AF65-F5344CB8AC3E}">
        <p14:creationId xmlns:p14="http://schemas.microsoft.com/office/powerpoint/2010/main" val="36926997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8CE550FA63A44DBCC77C5717E8FDD1" ma:contentTypeVersion="18" ma:contentTypeDescription="Crée un document." ma:contentTypeScope="" ma:versionID="c9cd4f8530294e76b471a50756a642f7">
  <xsd:schema xmlns:xsd="http://www.w3.org/2001/XMLSchema" xmlns:xs="http://www.w3.org/2001/XMLSchema" xmlns:p="http://schemas.microsoft.com/office/2006/metadata/properties" xmlns:ns2="d564bc84-de46-4fe2-8a01-3779ffc12b95" xmlns:ns3="46320f3b-bee1-4476-a89a-cfa0f49d5f2f" targetNamespace="http://schemas.microsoft.com/office/2006/metadata/properties" ma:root="true" ma:fieldsID="1c1cd8451b5be2d10ea832ee960c14e6" ns2:_="" ns3:_="">
    <xsd:import namespace="d564bc84-de46-4fe2-8a01-3779ffc12b95"/>
    <xsd:import namespace="46320f3b-bee1-4476-a89a-cfa0f49d5f2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64bc84-de46-4fe2-8a01-3779ffc12b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5e376e84-48dc-4e84-a83e-3ee5afdc6c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320f3b-bee1-4476-a89a-cfa0f49d5f2f"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8b3b9bb2-3588-41ad-89eb-ad665e632195}" ma:internalName="TaxCatchAll" ma:showField="CatchAllData" ma:web="46320f3b-bee1-4476-a89a-cfa0f49d5f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6320f3b-bee1-4476-a89a-cfa0f49d5f2f" xsi:nil="true"/>
    <lcf76f155ced4ddcb4097134ff3c332f xmlns="d564bc84-de46-4fe2-8a01-3779ffc12b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EBF9482-C51F-458E-8BD1-9B31D5BF0342}"/>
</file>

<file path=customXml/itemProps2.xml><?xml version="1.0" encoding="utf-8"?>
<ds:datastoreItem xmlns:ds="http://schemas.openxmlformats.org/officeDocument/2006/customXml" ds:itemID="{0F4B3C7A-AF4F-4BF8-90B7-12C7539B549F}"/>
</file>

<file path=customXml/itemProps3.xml><?xml version="1.0" encoding="utf-8"?>
<ds:datastoreItem xmlns:ds="http://schemas.openxmlformats.org/officeDocument/2006/customXml" ds:itemID="{6E3750F6-6102-4890-8983-DE58A9CEC201}"/>
</file>

<file path=docProps/app.xml><?xml version="1.0" encoding="utf-8"?>
<Properties xmlns="http://schemas.openxmlformats.org/officeDocument/2006/extended-properties" xmlns:vt="http://schemas.openxmlformats.org/officeDocument/2006/docPropsVTypes">
  <TotalTime>0</TotalTime>
  <Words>801</Words>
  <Application>Microsoft Office PowerPoint</Application>
  <PresentationFormat>Grand écran</PresentationFormat>
  <Paragraphs>116</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Verlag Black</vt:lpstr>
      <vt:lpstr>Verlag Bold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Thibaud Aries (11-Aude)</dc:creator>
  <cp:lastModifiedBy>Charles Sourice</cp:lastModifiedBy>
  <cp:revision>28</cp:revision>
  <dcterms:created xsi:type="dcterms:W3CDTF">2024-12-02T09:15:53Z</dcterms:created>
  <dcterms:modified xsi:type="dcterms:W3CDTF">2025-01-13T15:18:54Z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0x0101001D8CE550FA63A44DBCC77C5717E8FDD1</vt:lpwstr>
  </property>
</Properties>
</file>